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01"/>
  </p:notesMasterIdLst>
  <p:handoutMasterIdLst>
    <p:handoutMasterId r:id="rId102"/>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12" r:id="rId72"/>
    <p:sldId id="1014" r:id="rId73"/>
    <p:sldId id="1015" r:id="rId74"/>
    <p:sldId id="1016" r:id="rId75"/>
    <p:sldId id="1013" r:id="rId76"/>
    <p:sldId id="902" r:id="rId77"/>
    <p:sldId id="1018" r:id="rId78"/>
    <p:sldId id="754" r:id="rId79"/>
    <p:sldId id="1017" r:id="rId80"/>
    <p:sldId id="426" r:id="rId81"/>
    <p:sldId id="415" r:id="rId82"/>
    <p:sldId id="424" r:id="rId83"/>
    <p:sldId id="425" r:id="rId84"/>
    <p:sldId id="421" r:id="rId85"/>
    <p:sldId id="422" r:id="rId86"/>
    <p:sldId id="429" r:id="rId87"/>
    <p:sldId id="401" r:id="rId88"/>
    <p:sldId id="418" r:id="rId89"/>
    <p:sldId id="419" r:id="rId90"/>
    <p:sldId id="404" r:id="rId91"/>
    <p:sldId id="405" r:id="rId92"/>
    <p:sldId id="406" r:id="rId93"/>
    <p:sldId id="407" r:id="rId94"/>
    <p:sldId id="408" r:id="rId95"/>
    <p:sldId id="409" r:id="rId96"/>
    <p:sldId id="410" r:id="rId97"/>
    <p:sldId id="411" r:id="rId98"/>
    <p:sldId id="412" r:id="rId99"/>
    <p:sldId id="413" r:id="rId100"/>
  </p:sldIdLst>
  <p:sldSz cx="9144000" cy="6858000" type="screen4x3"/>
  <p:notesSz cx="7315200" cy="9601200"/>
  <p:custDataLst>
    <p:tags r:id="rId103"/>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Lst>
        </p14:section>
        <p14:section name="Lab 1" id="{5B5895DE-FEE2-49A2-93D3-F1DFD117008C}">
          <p14:sldIdLst>
            <p14:sldId id="1007"/>
            <p14:sldId id="1008"/>
            <p14:sldId id="1009"/>
            <p14:sldId id="1010"/>
          </p14:sldIdLst>
        </p14:section>
        <p14:section name="LAB 2" id="{5CE8EC36-BEEC-406F-B248-177E7E903CFB}">
          <p14:sldIdLst>
            <p14:sldId id="1012"/>
            <p14:sldId id="1014"/>
            <p14:sldId id="1015"/>
            <p14:sldId id="1016"/>
            <p14:sldId id="1013"/>
          </p14:sldIdLst>
        </p14:section>
        <p14:section name="Fin" id="{59F24395-C965-40FE-A284-F2F4E5CF5D28}">
          <p14:sldIdLst>
            <p14:sldId id="902"/>
            <p14:sldId id="1018"/>
          </p14:sldIdLst>
        </p14:section>
        <p14:section name="Untitled Section" id="{0E29AC1B-0EC4-4272-B4D8-E0CB680E7727}">
          <p14:sldIdLst>
            <p14:sldId id="754"/>
            <p14:sldId id="1017"/>
            <p14:sldId id="426"/>
            <p14:sldId id="415"/>
            <p14:sldId id="424"/>
            <p14:sldId id="425"/>
            <p14:sldId id="421"/>
            <p14:sldId id="422"/>
            <p14:sldId id="429"/>
            <p14:sldId id="401"/>
            <p14:sldId id="418"/>
            <p14:sldId id="419"/>
            <p14:sldId id="404"/>
            <p14:sldId id="405"/>
            <p14:sldId id="406"/>
            <p14:sldId id="407"/>
            <p14:sldId id="408"/>
            <p14:sldId id="409"/>
            <p14:sldId id="410"/>
            <p14:sldId id="411"/>
            <p14:sldId id="412"/>
            <p14:sldId id="4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9900"/>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8" autoAdjust="0"/>
    <p:restoredTop sz="86423" autoAdjust="0"/>
  </p:normalViewPr>
  <p:slideViewPr>
    <p:cSldViewPr>
      <p:cViewPr varScale="1">
        <p:scale>
          <a:sx n="67" d="100"/>
          <a:sy n="67" d="100"/>
        </p:scale>
        <p:origin x="1344" y="4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3" d="2"/>
        <a:sy n="3" d="2"/>
      </p:scale>
      <p:origin x="0" y="0"/>
    </p:cViewPr>
  </p:notesTextViewPr>
  <p:sorterViewPr>
    <p:cViewPr varScale="1">
      <p:scale>
        <a:sx n="1" d="1"/>
        <a:sy n="1" d="1"/>
      </p:scale>
      <p:origin x="0" y="0"/>
    </p:cViewPr>
  </p:sorterViewPr>
  <p:notesViewPr>
    <p:cSldViewPr>
      <p:cViewPr varScale="1">
        <p:scale>
          <a:sx n="48" d="100"/>
          <a:sy n="48" d="100"/>
        </p:scale>
        <p:origin x="2684" y="5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33.xml"/><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 Type="http://schemas.openxmlformats.org/officeDocument/2006/relationships/slide" Target="slides/slide28.xml"/><Relationship Id="rId21" Type="http://schemas.openxmlformats.org/officeDocument/2006/relationships/slide" Target="slides/slide46.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3.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10" Type="http://schemas.openxmlformats.org/officeDocument/2006/relationships/slide" Target="slides/slide35.xml"/><Relationship Id="rId19" Type="http://schemas.openxmlformats.org/officeDocument/2006/relationships/slide" Target="slides/slide44.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22075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10"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34"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58"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82"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06"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78"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79"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80"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81"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82"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36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36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36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36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36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36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36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36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37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37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26"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27"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28"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29"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30"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26"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27"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28"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DAA5A43-5D34-4228-ACB0-12A65739264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
        <p:nvSpPr>
          <p:cNvPr id="45" name="TextBox 44">
            <a:extLst>
              <a:ext uri="{FF2B5EF4-FFF2-40B4-BE49-F238E27FC236}">
                <a16:creationId xmlns:a16="http://schemas.microsoft.com/office/drawing/2014/main" id="{DC7D3F10-499D-4A14-B1DF-B3EFCC0163FF}"/>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0" name="TextBox 9">
            <a:extLst>
              <a:ext uri="{FF2B5EF4-FFF2-40B4-BE49-F238E27FC236}">
                <a16:creationId xmlns:a16="http://schemas.microsoft.com/office/drawing/2014/main" id="{E5792BAC-AF0F-4F6D-A6A7-8A4754B27CBC}"/>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86"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87"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88"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89"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90"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8" name="TextBox 7">
            <a:extLst>
              <a:ext uri="{FF2B5EF4-FFF2-40B4-BE49-F238E27FC236}">
                <a16:creationId xmlns:a16="http://schemas.microsoft.com/office/drawing/2014/main" id="{E0F4E2D3-85D6-46F0-A4BE-71A9E417D5E5}"/>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21" name="TextBox 20">
            <a:extLst>
              <a:ext uri="{FF2B5EF4-FFF2-40B4-BE49-F238E27FC236}">
                <a16:creationId xmlns:a16="http://schemas.microsoft.com/office/drawing/2014/main" id="{E6B6D3C8-C320-4B69-B61B-15B1786ED4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
        <p:nvSpPr>
          <p:cNvPr id="5" name="TextBox 4">
            <a:extLst>
              <a:ext uri="{FF2B5EF4-FFF2-40B4-BE49-F238E27FC236}">
                <a16:creationId xmlns:a16="http://schemas.microsoft.com/office/drawing/2014/main" id="{D1C5E09D-2E87-47E5-A759-D5D9B4DACAD2}"/>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1579277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2573143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944471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375566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1999278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300742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15300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23014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3355103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LAB 2-TASK 2 </a:t>
            </a:r>
          </a:p>
        </p:txBody>
      </p:sp>
      <p:sp>
        <p:nvSpPr>
          <p:cNvPr id="3" name="Content Placeholder 2"/>
          <p:cNvSpPr>
            <a:spLocks noGrp="1"/>
          </p:cNvSpPr>
          <p:nvPr>
            <p:ph idx="1"/>
          </p:nvPr>
        </p:nvSpPr>
        <p:spPr>
          <a:xfrm>
            <a:off x="228600" y="990600"/>
            <a:ext cx="8763000" cy="5486400"/>
          </a:xfrm>
        </p:spPr>
        <p:txBody>
          <a:bodyPr/>
          <a:lstStyle/>
          <a:p>
            <a:pPr lvl="1"/>
            <a:r>
              <a:rPr lang="en-AU" dirty="0"/>
              <a:t>All VMs send Message to a TCP Server when a Bay is empty</a:t>
            </a:r>
          </a:p>
          <a:p>
            <a:pPr marL="571500" lvl="1" indent="0">
              <a:buNone/>
            </a:pPr>
            <a:endParaRPr lang="en-AU" dirty="0"/>
          </a:p>
        </p:txBody>
      </p:sp>
      <p:grpSp>
        <p:nvGrpSpPr>
          <p:cNvPr id="4" name="Group 3">
            <a:extLst>
              <a:ext uri="{FF2B5EF4-FFF2-40B4-BE49-F238E27FC236}">
                <a16:creationId xmlns:a16="http://schemas.microsoft.com/office/drawing/2014/main" id="{1826CED5-9E71-4851-BFD2-CB6C658B3FDE}"/>
              </a:ext>
            </a:extLst>
          </p:cNvPr>
          <p:cNvGrpSpPr/>
          <p:nvPr/>
        </p:nvGrpSpPr>
        <p:grpSpPr>
          <a:xfrm>
            <a:off x="914400" y="2362200"/>
            <a:ext cx="7486648" cy="4046175"/>
            <a:chOff x="0" y="214746"/>
            <a:chExt cx="8381940" cy="4602668"/>
          </a:xfrm>
        </p:grpSpPr>
        <p:sp>
          <p:nvSpPr>
            <p:cNvPr id="5" name="Rectangle 4">
              <a:extLst>
                <a:ext uri="{FF2B5EF4-FFF2-40B4-BE49-F238E27FC236}">
                  <a16:creationId xmlns:a16="http://schemas.microsoft.com/office/drawing/2014/main" id="{56FE7A79-3683-4842-A1ED-28DAFDC0910A}"/>
                </a:ext>
              </a:extLst>
            </p:cNvPr>
            <p:cNvSpPr/>
            <p:nvPr/>
          </p:nvSpPr>
          <p:spPr>
            <a:xfrm>
              <a:off x="2384929" y="2894046"/>
              <a:ext cx="1062688"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dirty="0">
                  <a:solidFill>
                    <a:srgbClr val="000000"/>
                  </a:solidFill>
                  <a:effectLst/>
                  <a:ea typeface="Calibri" panose="020F0502020204030204" pitchFamily="34" charset="0"/>
                  <a:cs typeface="Times New Roman" panose="02020603050405020304" pitchFamily="18" charset="0"/>
                </a:rPr>
                <a:t>Stack Initialized </a:t>
              </a:r>
              <a:endParaRPr lang="en-US" sz="1000" dirty="0">
                <a:effectLs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D1EF84C-62DD-42BA-B20C-97E74BE62458}"/>
                </a:ext>
              </a:extLst>
            </p:cNvPr>
            <p:cNvSpPr/>
            <p:nvPr/>
          </p:nvSpPr>
          <p:spPr>
            <a:xfrm>
              <a:off x="5721731" y="2715973"/>
              <a:ext cx="531344"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a:solidFill>
                    <a:srgbClr val="000000"/>
                  </a:solidFill>
                  <a:effectLst/>
                  <a:ea typeface="Calibri" panose="020F0502020204030204" pitchFamily="34" charset="0"/>
                  <a:cs typeface="Times New Roman" panose="02020603050405020304" pitchFamily="18" charset="0"/>
                </a:rPr>
                <a:t>NO</a:t>
              </a:r>
              <a:endParaRPr lang="en-US" sz="1000">
                <a:effectLst/>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7325402-5539-4AF5-8653-553A4C776953}"/>
                </a:ext>
              </a:extLst>
            </p:cNvPr>
            <p:cNvSpPr/>
            <p:nvPr/>
          </p:nvSpPr>
          <p:spPr>
            <a:xfrm>
              <a:off x="6214421" y="2187952"/>
              <a:ext cx="715670"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a:solidFill>
                    <a:srgbClr val="000000"/>
                  </a:solidFill>
                  <a:effectLst/>
                  <a:ea typeface="Calibri" panose="020F0502020204030204" pitchFamily="34" charset="0"/>
                  <a:cs typeface="Times New Roman" panose="02020603050405020304" pitchFamily="18" charset="0"/>
                </a:rPr>
                <a:t>YES</a:t>
              </a:r>
              <a:endParaRPr lang="en-US" sz="1000">
                <a:effectLst/>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E09598F7-B2F5-486D-8866-EE2400C2F312}"/>
                </a:ext>
              </a:extLst>
            </p:cNvPr>
            <p:cNvSpPr/>
            <p:nvPr/>
          </p:nvSpPr>
          <p:spPr>
            <a:xfrm>
              <a:off x="2322937" y="1150017"/>
              <a:ext cx="1062688" cy="454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File Mounted</a:t>
              </a:r>
              <a:endParaRPr lang="en-US" sz="1000">
                <a:effectLst/>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EF47CDC-14DB-4078-901A-3F07BB5CC2BE}"/>
                </a:ext>
              </a:extLst>
            </p:cNvPr>
            <p:cNvSpPr/>
            <p:nvPr/>
          </p:nvSpPr>
          <p:spPr>
            <a:xfrm>
              <a:off x="1005510" y="3068121"/>
              <a:ext cx="1158535"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No link found</a:t>
              </a:r>
              <a:endParaRPr lang="en-US" sz="1000">
                <a:effectLst/>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472C683-D939-426B-9BF9-9781DFCCF8DC}"/>
                </a:ext>
              </a:extLst>
            </p:cNvPr>
            <p:cNvSpPr/>
            <p:nvPr/>
          </p:nvSpPr>
          <p:spPr>
            <a:xfrm>
              <a:off x="4378779" y="1770349"/>
              <a:ext cx="792788" cy="59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If new link found</a:t>
              </a:r>
              <a:endParaRPr lang="en-US" sz="1000">
                <a:effectLs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EBC68140-B989-484C-A225-CE698D79E58E}"/>
                </a:ext>
              </a:extLst>
            </p:cNvPr>
            <p:cNvSpPr/>
            <p:nvPr/>
          </p:nvSpPr>
          <p:spPr>
            <a:xfrm>
              <a:off x="87228" y="2446487"/>
              <a:ext cx="1217041" cy="57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Stack not Initialized</a:t>
              </a:r>
              <a:endParaRPr lang="en-US" sz="1000">
                <a:effectLst/>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6E80924-81A6-4E62-8F10-DB9EECBDDD97}"/>
                </a:ext>
              </a:extLst>
            </p:cNvPr>
            <p:cNvSpPr/>
            <p:nvPr/>
          </p:nvSpPr>
          <p:spPr>
            <a:xfrm>
              <a:off x="787617" y="1491799"/>
              <a:ext cx="1000955" cy="93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a:solidFill>
                    <a:srgbClr val="000000"/>
                  </a:solidFill>
                  <a:effectLst/>
                  <a:ea typeface="Calibri" panose="020F0502020204030204" pitchFamily="34" charset="0"/>
                  <a:cs typeface="Times New Roman" panose="02020603050405020304" pitchFamily="18" charset="0"/>
                </a:rPr>
                <a:t>If MAC address is not read</a:t>
              </a:r>
              <a:endParaRPr lang="en-US" sz="100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039486E6-A386-455F-BAC3-7EFE41D8B0B7}"/>
                </a:ext>
              </a:extLst>
            </p:cNvPr>
            <p:cNvSpPr/>
            <p:nvPr/>
          </p:nvSpPr>
          <p:spPr>
            <a:xfrm>
              <a:off x="2270675" y="2035680"/>
              <a:ext cx="1062688" cy="32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a:solidFill>
                    <a:srgbClr val="000000"/>
                  </a:solidFill>
                  <a:effectLst/>
                  <a:ea typeface="Calibri" panose="020F0502020204030204" pitchFamily="34" charset="0"/>
                  <a:cs typeface="Times New Roman" panose="02020603050405020304" pitchFamily="18" charset="0"/>
                </a:rPr>
                <a:t>MAC address READ</a:t>
              </a:r>
              <a:endParaRPr lang="en-US" sz="1000">
                <a:effectLst/>
                <a:ea typeface="Calibri" panose="020F0502020204030204" pitchFamily="34" charset="0"/>
                <a:cs typeface="Times New Roman" panose="02020603050405020304" pitchFamily="18" charset="0"/>
              </a:endParaRPr>
            </a:p>
          </p:txBody>
        </p:sp>
        <p:sp>
          <p:nvSpPr>
            <p:cNvPr id="14" name="Oval 13">
              <a:extLst>
                <a:ext uri="{FF2B5EF4-FFF2-40B4-BE49-F238E27FC236}">
                  <a16:creationId xmlns:a16="http://schemas.microsoft.com/office/drawing/2014/main" id="{F2FDBD22-D02F-45C7-8ECD-02692876642E}"/>
                </a:ext>
              </a:extLst>
            </p:cNvPr>
            <p:cNvSpPr/>
            <p:nvPr/>
          </p:nvSpPr>
          <p:spPr>
            <a:xfrm>
              <a:off x="1873836" y="564816"/>
              <a:ext cx="1000955" cy="6742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Mount file system</a:t>
              </a:r>
              <a:endParaRPr lang="en-US" sz="1000" dirty="0">
                <a:effectLst/>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005C372-395F-49C6-A569-1C7478278502}"/>
                </a:ext>
              </a:extLst>
            </p:cNvPr>
            <p:cNvSpPr/>
            <p:nvPr/>
          </p:nvSpPr>
          <p:spPr>
            <a:xfrm>
              <a:off x="673195" y="214746"/>
              <a:ext cx="1158535" cy="51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If WEB file is</a:t>
              </a:r>
              <a:r>
                <a:rPr lang="en-AU" sz="800" b="1" u="sng" kern="1200">
                  <a:solidFill>
                    <a:srgbClr val="008080"/>
                  </a:solidFill>
                  <a:effectLst/>
                  <a:ea typeface="Calibri" panose="020F0502020204030204" pitchFamily="34" charset="0"/>
                  <a:cs typeface="Times New Roman" panose="02020603050405020304" pitchFamily="18" charset="0"/>
                </a:rPr>
                <a:t> not mounted</a:t>
              </a:r>
              <a:endParaRPr lang="en-US" sz="1000">
                <a:effectLst/>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b="1" kern="1200">
                  <a:solidFill>
                    <a:srgbClr val="000000"/>
                  </a:solidFill>
                  <a:effectLst/>
                  <a:ea typeface="Calibri" panose="020F0502020204030204" pitchFamily="34" charset="0"/>
                  <a:cs typeface="Times New Roman" panose="02020603050405020304" pitchFamily="18" charset="0"/>
                </a:rPr>
                <a:t> not mounted</a:t>
              </a:r>
              <a:endParaRPr lang="en-US" sz="1000">
                <a:effectLst/>
                <a:ea typeface="Calibri" panose="020F0502020204030204" pitchFamily="34" charset="0"/>
                <a:cs typeface="Times New Roman" panose="02020603050405020304" pitchFamily="18" charset="0"/>
              </a:endParaRPr>
            </a:p>
          </p:txBody>
        </p:sp>
        <p:sp>
          <p:nvSpPr>
            <p:cNvPr id="16" name="Arrow: Down 15">
              <a:extLst>
                <a:ext uri="{FF2B5EF4-FFF2-40B4-BE49-F238E27FC236}">
                  <a16:creationId xmlns:a16="http://schemas.microsoft.com/office/drawing/2014/main" id="{1C2E5C03-94A4-4C2F-9839-6FD584EC4249}"/>
                </a:ext>
              </a:extLst>
            </p:cNvPr>
            <p:cNvSpPr/>
            <p:nvPr/>
          </p:nvSpPr>
          <p:spPr>
            <a:xfrm>
              <a:off x="2299406" y="1206602"/>
              <a:ext cx="94481" cy="345489"/>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a:extLst>
                <a:ext uri="{FF2B5EF4-FFF2-40B4-BE49-F238E27FC236}">
                  <a16:creationId xmlns:a16="http://schemas.microsoft.com/office/drawing/2014/main" id="{109ADB92-234A-41EE-ACF8-7E4AE93C7473}"/>
                </a:ext>
              </a:extLst>
            </p:cNvPr>
            <p:cNvSpPr/>
            <p:nvPr/>
          </p:nvSpPr>
          <p:spPr>
            <a:xfrm>
              <a:off x="1646343" y="1552091"/>
              <a:ext cx="1402672" cy="4727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READ</a:t>
              </a:r>
              <a:endParaRPr lang="en-US" sz="1000" dirty="0">
                <a:effectLst/>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MAC address</a:t>
              </a:r>
              <a:endParaRPr lang="en-US" sz="1000" dirty="0">
                <a:effectLst/>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EA31D919-C0DC-4E0A-857E-9D18F498E795}"/>
                </a:ext>
              </a:extLst>
            </p:cNvPr>
            <p:cNvSpPr/>
            <p:nvPr/>
          </p:nvSpPr>
          <p:spPr>
            <a:xfrm>
              <a:off x="1672976" y="2352189"/>
              <a:ext cx="1402672" cy="4727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a:solidFill>
                    <a:srgbClr val="FFFFFF"/>
                  </a:solidFill>
                  <a:effectLst/>
                  <a:ea typeface="Calibri" panose="020F0502020204030204" pitchFamily="34" charset="0"/>
                  <a:cs typeface="Times New Roman" panose="02020603050405020304" pitchFamily="18" charset="0"/>
                </a:rPr>
                <a:t>TCP/IP stack Int</a:t>
              </a:r>
              <a:endParaRPr lang="en-US" sz="1000">
                <a:effectLst/>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DF3B68F1-8D7B-435A-B744-C0C28612147B}"/>
                </a:ext>
              </a:extLst>
            </p:cNvPr>
            <p:cNvSpPr/>
            <p:nvPr/>
          </p:nvSpPr>
          <p:spPr>
            <a:xfrm>
              <a:off x="2884627" y="3382435"/>
              <a:ext cx="1158535" cy="53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Link is established</a:t>
              </a:r>
              <a:endParaRPr lang="en-US" sz="1000">
                <a:effectLst/>
                <a:ea typeface="Calibri" panose="020F0502020204030204" pitchFamily="34" charset="0"/>
                <a:cs typeface="Times New Roman" panose="02020603050405020304" pitchFamily="18" charset="0"/>
              </a:endParaRPr>
            </a:p>
          </p:txBody>
        </p:sp>
        <p:sp>
          <p:nvSpPr>
            <p:cNvPr id="20" name="Arrow: Down 19">
              <a:extLst>
                <a:ext uri="{FF2B5EF4-FFF2-40B4-BE49-F238E27FC236}">
                  <a16:creationId xmlns:a16="http://schemas.microsoft.com/office/drawing/2014/main" id="{A79F7556-1593-4A90-8CD9-CD06CFE52918}"/>
                </a:ext>
              </a:extLst>
            </p:cNvPr>
            <p:cNvSpPr/>
            <p:nvPr/>
          </p:nvSpPr>
          <p:spPr>
            <a:xfrm>
              <a:off x="2299406" y="2006700"/>
              <a:ext cx="94481" cy="345489"/>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Oval 20">
              <a:extLst>
                <a:ext uri="{FF2B5EF4-FFF2-40B4-BE49-F238E27FC236}">
                  <a16:creationId xmlns:a16="http://schemas.microsoft.com/office/drawing/2014/main" id="{9E377121-DD35-447A-9AF1-D6E34C376C62}"/>
                </a:ext>
              </a:extLst>
            </p:cNvPr>
            <p:cNvSpPr/>
            <p:nvPr/>
          </p:nvSpPr>
          <p:spPr>
            <a:xfrm>
              <a:off x="0" y="1491426"/>
              <a:ext cx="1000955" cy="86076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a:solidFill>
                    <a:srgbClr val="FFFFFF"/>
                  </a:solidFill>
                  <a:effectLst/>
                  <a:ea typeface="Calibri" panose="020F0502020204030204" pitchFamily="34" charset="0"/>
                  <a:cs typeface="Times New Roman" panose="02020603050405020304" pitchFamily="18" charset="0"/>
                </a:rPr>
                <a:t>Wait to read MAC</a:t>
              </a:r>
              <a:endParaRPr lang="en-US" sz="1000">
                <a:effectLst/>
                <a:ea typeface="Calibri" panose="020F0502020204030204" pitchFamily="34" charset="0"/>
                <a:cs typeface="Times New Roman" panose="02020603050405020304" pitchFamily="18" charset="0"/>
              </a:endParaRPr>
            </a:p>
          </p:txBody>
        </p:sp>
        <p:sp>
          <p:nvSpPr>
            <p:cNvPr id="22" name="Arrow: Down 21">
              <a:extLst>
                <a:ext uri="{FF2B5EF4-FFF2-40B4-BE49-F238E27FC236}">
                  <a16:creationId xmlns:a16="http://schemas.microsoft.com/office/drawing/2014/main" id="{D9D11C59-A8B6-479B-835A-D50613B22BE2}"/>
                </a:ext>
              </a:extLst>
            </p:cNvPr>
            <p:cNvSpPr/>
            <p:nvPr/>
          </p:nvSpPr>
          <p:spPr>
            <a:xfrm rot="5400000">
              <a:off x="1228536" y="1554297"/>
              <a:ext cx="183661" cy="651953"/>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22">
              <a:extLst>
                <a:ext uri="{FF2B5EF4-FFF2-40B4-BE49-F238E27FC236}">
                  <a16:creationId xmlns:a16="http://schemas.microsoft.com/office/drawing/2014/main" id="{375A4F46-D60F-472A-B547-D8E4D293435A}"/>
                </a:ext>
              </a:extLst>
            </p:cNvPr>
            <p:cNvSpPr/>
            <p:nvPr/>
          </p:nvSpPr>
          <p:spPr>
            <a:xfrm>
              <a:off x="7223405" y="3735178"/>
              <a:ext cx="1158535" cy="559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a:solidFill>
                    <a:srgbClr val="000000"/>
                  </a:solidFill>
                  <a:effectLst/>
                  <a:ea typeface="Calibri" panose="020F0502020204030204" pitchFamily="34" charset="0"/>
                  <a:cs typeface="Times New Roman" panose="02020603050405020304" pitchFamily="18" charset="0"/>
                </a:rPr>
                <a:t>Connection Established</a:t>
              </a:r>
              <a:endParaRPr lang="en-US" sz="1000">
                <a:effectLst/>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CE23E34C-39AD-4A7E-B164-75DB0F951764}"/>
                </a:ext>
              </a:extLst>
            </p:cNvPr>
            <p:cNvSpPr/>
            <p:nvPr/>
          </p:nvSpPr>
          <p:spPr>
            <a:xfrm>
              <a:off x="5810029" y="3112775"/>
              <a:ext cx="1158536" cy="35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b="1" kern="1200" dirty="0">
                  <a:solidFill>
                    <a:srgbClr val="000000"/>
                  </a:solidFill>
                  <a:effectLst/>
                  <a:ea typeface="Calibri" panose="020F0502020204030204" pitchFamily="34" charset="0"/>
                  <a:cs typeface="Times New Roman" panose="02020603050405020304" pitchFamily="18" charset="0"/>
                </a:rPr>
                <a:t>If wait time out</a:t>
              </a:r>
              <a:endParaRPr lang="en-US" sz="1000" dirty="0">
                <a:effectLst/>
                <a:ea typeface="Calibri" panose="020F0502020204030204" pitchFamily="34" charset="0"/>
                <a:cs typeface="Times New Roman" panose="02020603050405020304" pitchFamily="18" charset="0"/>
              </a:endParaRPr>
            </a:p>
          </p:txBody>
        </p:sp>
        <p:cxnSp>
          <p:nvCxnSpPr>
            <p:cNvPr id="25" name="Connector: Curved 24">
              <a:extLst>
                <a:ext uri="{FF2B5EF4-FFF2-40B4-BE49-F238E27FC236}">
                  <a16:creationId xmlns:a16="http://schemas.microsoft.com/office/drawing/2014/main" id="{C2947F8B-59DF-4458-A591-EE358EA264C9}"/>
                </a:ext>
              </a:extLst>
            </p:cNvPr>
            <p:cNvCxnSpPr>
              <a:cxnSpLocks/>
            </p:cNvCxnSpPr>
            <p:nvPr/>
          </p:nvCxnSpPr>
          <p:spPr>
            <a:xfrm rot="16200000" flipH="1">
              <a:off x="1121034" y="870868"/>
              <a:ext cx="46981" cy="1288094"/>
            </a:xfrm>
            <a:prstGeom prst="curvedConnector4">
              <a:avLst>
                <a:gd name="adj1" fmla="val -486580"/>
                <a:gd name="adj2" fmla="val 117747"/>
              </a:avLst>
            </a:prstGeom>
            <a:solidFill>
              <a:srgbClr val="0070C0"/>
            </a:solidFill>
            <a:ln w="381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1DF8B08F-4401-4BFB-BE75-F3632E5CE305}"/>
                </a:ext>
              </a:extLst>
            </p:cNvPr>
            <p:cNvSpPr/>
            <p:nvPr/>
          </p:nvSpPr>
          <p:spPr>
            <a:xfrm>
              <a:off x="6696998" y="4260214"/>
              <a:ext cx="1402672" cy="557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Send out the TCP message</a:t>
              </a:r>
              <a:endParaRPr lang="en-US" sz="1000" dirty="0">
                <a:effectLst/>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“Bay is empty”</a:t>
              </a:r>
              <a:endParaRPr lang="en-US" sz="1000" dirty="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A0D5D8CE-B07D-401C-B281-5A6F54F596E3}"/>
                </a:ext>
              </a:extLst>
            </p:cNvPr>
            <p:cNvSpPr/>
            <p:nvPr/>
          </p:nvSpPr>
          <p:spPr>
            <a:xfrm>
              <a:off x="4965013" y="3434654"/>
              <a:ext cx="1070219" cy="48096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Close Socket</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4A3B43B7-D036-49A1-8B33-8E79DC7E7284}"/>
                </a:ext>
              </a:extLst>
            </p:cNvPr>
            <p:cNvSpPr/>
            <p:nvPr/>
          </p:nvSpPr>
          <p:spPr>
            <a:xfrm>
              <a:off x="6826760" y="2112002"/>
              <a:ext cx="1004045" cy="5337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Open TCP client socket</a:t>
              </a:r>
              <a:endParaRPr lang="en-US" sz="1000" dirty="0">
                <a:effectLst/>
                <a:ea typeface="Calibri" panose="020F0502020204030204" pitchFamily="34" charset="0"/>
                <a:cs typeface="Times New Roman" panose="02020603050405020304" pitchFamily="18" charset="0"/>
              </a:endParaRPr>
            </a:p>
          </p:txBody>
        </p:sp>
        <p:sp>
          <p:nvSpPr>
            <p:cNvPr id="29" name="Oval 28">
              <a:extLst>
                <a:ext uri="{FF2B5EF4-FFF2-40B4-BE49-F238E27FC236}">
                  <a16:creationId xmlns:a16="http://schemas.microsoft.com/office/drawing/2014/main" id="{6E4EF52D-1CFE-4FA4-90F1-FD94B02751B1}"/>
                </a:ext>
              </a:extLst>
            </p:cNvPr>
            <p:cNvSpPr/>
            <p:nvPr/>
          </p:nvSpPr>
          <p:spPr>
            <a:xfrm>
              <a:off x="1847201" y="3184840"/>
              <a:ext cx="1000955" cy="71623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a:solidFill>
                    <a:srgbClr val="FFFFFF"/>
                  </a:solidFill>
                  <a:effectLst/>
                  <a:ea typeface="Calibri" panose="020F0502020204030204" pitchFamily="34" charset="0"/>
                  <a:cs typeface="Times New Roman" panose="02020603050405020304" pitchFamily="18" charset="0"/>
                </a:rPr>
                <a:t>Wait for link</a:t>
              </a:r>
              <a:endParaRPr lang="en-US" sz="1000">
                <a:effectLst/>
                <a:ea typeface="Calibri" panose="020F0502020204030204" pitchFamily="34" charset="0"/>
                <a:cs typeface="Times New Roman" panose="02020603050405020304" pitchFamily="18" charset="0"/>
              </a:endParaRPr>
            </a:p>
          </p:txBody>
        </p:sp>
        <p:sp>
          <p:nvSpPr>
            <p:cNvPr id="30" name="Oval 29">
              <a:extLst>
                <a:ext uri="{FF2B5EF4-FFF2-40B4-BE49-F238E27FC236}">
                  <a16:creationId xmlns:a16="http://schemas.microsoft.com/office/drawing/2014/main" id="{0EF123D1-AD73-4B77-BF8C-883E0ECEC649}"/>
                </a:ext>
              </a:extLst>
            </p:cNvPr>
            <p:cNvSpPr/>
            <p:nvPr/>
          </p:nvSpPr>
          <p:spPr>
            <a:xfrm>
              <a:off x="6702535" y="3158111"/>
              <a:ext cx="1274403" cy="64527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Wait for </a:t>
              </a:r>
              <a:endParaRPr lang="en-AU" sz="900" dirty="0">
                <a:solidFill>
                  <a:srgbClr val="FFFFFF"/>
                </a:solidFill>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dirty="0">
                  <a:solidFill>
                    <a:srgbClr val="FFFFFF"/>
                  </a:solidFill>
                  <a:effectLst/>
                  <a:ea typeface="Calibri" panose="020F0502020204030204" pitchFamily="34" charset="0"/>
                  <a:cs typeface="Times New Roman" panose="02020603050405020304" pitchFamily="18" charset="0"/>
                </a:rPr>
                <a:t>connection</a:t>
              </a:r>
              <a:endParaRPr lang="en-US" sz="1000" dirty="0">
                <a:effectLst/>
                <a:ea typeface="Calibri" panose="020F0502020204030204" pitchFamily="34" charset="0"/>
                <a:cs typeface="Times New Roman" panose="02020603050405020304" pitchFamily="18" charset="0"/>
              </a:endParaRPr>
            </a:p>
          </p:txBody>
        </p:sp>
        <p:sp>
          <p:nvSpPr>
            <p:cNvPr id="31" name="Oval 30">
              <a:extLst>
                <a:ext uri="{FF2B5EF4-FFF2-40B4-BE49-F238E27FC236}">
                  <a16:creationId xmlns:a16="http://schemas.microsoft.com/office/drawing/2014/main" id="{8E21E05C-9DDC-4AC2-8142-DEB6D2923CA2}"/>
                </a:ext>
              </a:extLst>
            </p:cNvPr>
            <p:cNvSpPr/>
            <p:nvPr/>
          </p:nvSpPr>
          <p:spPr>
            <a:xfrm>
              <a:off x="5259769" y="2024826"/>
              <a:ext cx="1142669" cy="75718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FFFFFF"/>
                  </a:solidFill>
                  <a:effectLst/>
                  <a:ea typeface="Calibri" panose="020F0502020204030204" pitchFamily="34" charset="0"/>
                  <a:cs typeface="Times New Roman" panose="02020603050405020304" pitchFamily="18" charset="0"/>
                </a:rPr>
                <a:t>If a VM Bay is empty</a:t>
              </a:r>
              <a:endParaRPr lang="en-US" sz="1000" dirty="0">
                <a:effectLst/>
                <a:ea typeface="Calibri" panose="020F0502020204030204" pitchFamily="34" charset="0"/>
                <a:cs typeface="Times New Roman" panose="02020603050405020304" pitchFamily="18" charset="0"/>
              </a:endParaRPr>
            </a:p>
          </p:txBody>
        </p:sp>
        <p:sp>
          <p:nvSpPr>
            <p:cNvPr id="32" name="Oval 31">
              <a:extLst>
                <a:ext uri="{FF2B5EF4-FFF2-40B4-BE49-F238E27FC236}">
                  <a16:creationId xmlns:a16="http://schemas.microsoft.com/office/drawing/2014/main" id="{1EA9B20A-1AA4-420D-A7A2-680D0BD093C1}"/>
                </a:ext>
              </a:extLst>
            </p:cNvPr>
            <p:cNvSpPr/>
            <p:nvPr/>
          </p:nvSpPr>
          <p:spPr>
            <a:xfrm>
              <a:off x="266883" y="3164293"/>
              <a:ext cx="1000955" cy="6295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Error</a:t>
              </a:r>
              <a:endParaRPr lang="en-US" sz="1000" dirty="0">
                <a:effectLst/>
                <a:ea typeface="Calibri" panose="020F0502020204030204" pitchFamily="34" charset="0"/>
                <a:cs typeface="Times New Roman" panose="02020603050405020304" pitchFamily="18" charset="0"/>
              </a:endParaRPr>
            </a:p>
          </p:txBody>
        </p:sp>
        <p:sp>
          <p:nvSpPr>
            <p:cNvPr id="33" name="Oval 32">
              <a:extLst>
                <a:ext uri="{FF2B5EF4-FFF2-40B4-BE49-F238E27FC236}">
                  <a16:creationId xmlns:a16="http://schemas.microsoft.com/office/drawing/2014/main" id="{1E948BCD-A286-409B-9781-96B7D58C5E08}"/>
                </a:ext>
              </a:extLst>
            </p:cNvPr>
            <p:cNvSpPr/>
            <p:nvPr/>
          </p:nvSpPr>
          <p:spPr>
            <a:xfrm>
              <a:off x="3829252" y="2256317"/>
              <a:ext cx="1046720" cy="86256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a:solidFill>
                    <a:srgbClr val="FFFFFF"/>
                  </a:solidFill>
                  <a:effectLst/>
                  <a:ea typeface="Calibri" panose="020F0502020204030204" pitchFamily="34" charset="0"/>
                  <a:cs typeface="Times New Roman" panose="02020603050405020304" pitchFamily="18" charset="0"/>
                </a:rPr>
                <a:t>check for any new link</a:t>
              </a:r>
              <a:endParaRPr lang="en-US" sz="1000">
                <a:effectLst/>
                <a:ea typeface="Calibri" panose="020F0502020204030204" pitchFamily="34" charset="0"/>
                <a:cs typeface="Times New Roman" panose="02020603050405020304" pitchFamily="18" charset="0"/>
              </a:endParaRPr>
            </a:p>
          </p:txBody>
        </p:sp>
        <p:sp>
          <p:nvSpPr>
            <p:cNvPr id="34" name="Arrow: Down 33">
              <a:extLst>
                <a:ext uri="{FF2B5EF4-FFF2-40B4-BE49-F238E27FC236}">
                  <a16:creationId xmlns:a16="http://schemas.microsoft.com/office/drawing/2014/main" id="{9E1BB0F7-69BF-4172-9F3D-83428127A161}"/>
                </a:ext>
              </a:extLst>
            </p:cNvPr>
            <p:cNvSpPr/>
            <p:nvPr/>
          </p:nvSpPr>
          <p:spPr>
            <a:xfrm rot="10800000">
              <a:off x="4248681" y="1737543"/>
              <a:ext cx="130098" cy="507047"/>
            </a:xfrm>
            <a:prstGeom prst="downArrow">
              <a:avLst/>
            </a:prstGeom>
            <a:solidFill>
              <a:srgbClr val="92D050"/>
            </a:solidFill>
            <a:ln w="3175">
              <a:solidFill>
                <a:srgbClr val="7E1A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34">
              <a:extLst>
                <a:ext uri="{FF2B5EF4-FFF2-40B4-BE49-F238E27FC236}">
                  <a16:creationId xmlns:a16="http://schemas.microsoft.com/office/drawing/2014/main" id="{DCDA61BD-46DA-4A52-AE07-F98819F51920}"/>
                </a:ext>
              </a:extLst>
            </p:cNvPr>
            <p:cNvSpPr/>
            <p:nvPr/>
          </p:nvSpPr>
          <p:spPr>
            <a:xfrm>
              <a:off x="3447340" y="1266229"/>
              <a:ext cx="1402672" cy="4713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900" kern="1200" dirty="0">
                  <a:solidFill>
                    <a:srgbClr val="FFFFFF"/>
                  </a:solidFill>
                  <a:effectLst/>
                  <a:ea typeface="Calibri" panose="020F0502020204030204" pitchFamily="34" charset="0"/>
                  <a:cs typeface="Times New Roman" panose="02020603050405020304" pitchFamily="18" charset="0"/>
                </a:rPr>
                <a:t>Display the IP address</a:t>
              </a:r>
              <a:endParaRPr lang="en-US" sz="1000" dirty="0">
                <a:effectLst/>
                <a:ea typeface="Calibri" panose="020F0502020204030204" pitchFamily="34" charset="0"/>
                <a:cs typeface="Times New Roman" panose="02020603050405020304" pitchFamily="18" charset="0"/>
              </a:endParaRPr>
            </a:p>
          </p:txBody>
        </p:sp>
        <p:cxnSp>
          <p:nvCxnSpPr>
            <p:cNvPr id="36" name="Connector: Curved 35">
              <a:extLst>
                <a:ext uri="{FF2B5EF4-FFF2-40B4-BE49-F238E27FC236}">
                  <a16:creationId xmlns:a16="http://schemas.microsoft.com/office/drawing/2014/main" id="{ACD1EE44-96D1-4F58-B725-85F1DD390848}"/>
                </a:ext>
              </a:extLst>
            </p:cNvPr>
            <p:cNvCxnSpPr>
              <a:cxnSpLocks/>
              <a:stCxn id="35" idx="3"/>
              <a:endCxn id="31" idx="0"/>
            </p:cNvCxnSpPr>
            <p:nvPr/>
          </p:nvCxnSpPr>
          <p:spPr>
            <a:xfrm>
              <a:off x="4850013" y="1501886"/>
              <a:ext cx="981090" cy="522940"/>
            </a:xfrm>
            <a:prstGeom prst="curvedConnector2">
              <a:avLst/>
            </a:prstGeom>
            <a:ln w="381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37" name="Arrow: Down 36">
              <a:extLst>
                <a:ext uri="{FF2B5EF4-FFF2-40B4-BE49-F238E27FC236}">
                  <a16:creationId xmlns:a16="http://schemas.microsoft.com/office/drawing/2014/main" id="{7A0DE95A-2159-4DCF-821E-BCB420B2006B}"/>
                </a:ext>
              </a:extLst>
            </p:cNvPr>
            <p:cNvSpPr/>
            <p:nvPr/>
          </p:nvSpPr>
          <p:spPr>
            <a:xfrm rot="16200000">
              <a:off x="4995422" y="2248579"/>
              <a:ext cx="76111" cy="470029"/>
            </a:xfrm>
            <a:prstGeom prst="downArrow">
              <a:avLst/>
            </a:prstGeom>
            <a:solidFill>
              <a:srgbClr val="7030A0"/>
            </a:solidFill>
            <a:ln w="3175">
              <a:solidFill>
                <a:srgbClr val="7E1A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8" name="Connector: Curved 37">
              <a:extLst>
                <a:ext uri="{FF2B5EF4-FFF2-40B4-BE49-F238E27FC236}">
                  <a16:creationId xmlns:a16="http://schemas.microsoft.com/office/drawing/2014/main" id="{5D540CCE-9DC8-4202-A774-62D21DD51028}"/>
                </a:ext>
              </a:extLst>
            </p:cNvPr>
            <p:cNvCxnSpPr>
              <a:cxnSpLocks/>
            </p:cNvCxnSpPr>
            <p:nvPr/>
          </p:nvCxnSpPr>
          <p:spPr>
            <a:xfrm rot="10800000" flipH="1">
              <a:off x="1914325" y="550394"/>
              <a:ext cx="500478" cy="314787"/>
            </a:xfrm>
            <a:prstGeom prst="curvedConnector4">
              <a:avLst>
                <a:gd name="adj1" fmla="val -45676"/>
                <a:gd name="adj2" fmla="val 172621"/>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39" name="Arrow: Down 38">
              <a:extLst>
                <a:ext uri="{FF2B5EF4-FFF2-40B4-BE49-F238E27FC236}">
                  <a16:creationId xmlns:a16="http://schemas.microsoft.com/office/drawing/2014/main" id="{A9140C1C-CAFA-48EA-98A7-5A04ACF69642}"/>
                </a:ext>
              </a:extLst>
            </p:cNvPr>
            <p:cNvSpPr/>
            <p:nvPr/>
          </p:nvSpPr>
          <p:spPr>
            <a:xfrm rot="5400000">
              <a:off x="1484801" y="3211743"/>
              <a:ext cx="112286" cy="558108"/>
            </a:xfrm>
            <a:prstGeom prst="downArrow">
              <a:avLst/>
            </a:prstGeom>
            <a:solidFill>
              <a:srgbClr val="7030A0"/>
            </a:solidFill>
            <a:ln w="3175">
              <a:solidFill>
                <a:srgbClr val="7E1A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0" name="Connector: Curved 39">
              <a:extLst>
                <a:ext uri="{FF2B5EF4-FFF2-40B4-BE49-F238E27FC236}">
                  <a16:creationId xmlns:a16="http://schemas.microsoft.com/office/drawing/2014/main" id="{C6F7E4B5-98B6-45E1-8855-F79711EB1A24}"/>
                </a:ext>
              </a:extLst>
            </p:cNvPr>
            <p:cNvCxnSpPr>
              <a:cxnSpLocks/>
              <a:stCxn id="27" idx="1"/>
              <a:endCxn id="33" idx="4"/>
            </p:cNvCxnSpPr>
            <p:nvPr/>
          </p:nvCxnSpPr>
          <p:spPr>
            <a:xfrm rot="10800000">
              <a:off x="4352613" y="3118881"/>
              <a:ext cx="612401" cy="556258"/>
            </a:xfrm>
            <a:prstGeom prst="curvedConnector2">
              <a:avLst/>
            </a:prstGeom>
            <a:ln w="381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41" name="Arrow: Down 40">
              <a:extLst>
                <a:ext uri="{FF2B5EF4-FFF2-40B4-BE49-F238E27FC236}">
                  <a16:creationId xmlns:a16="http://schemas.microsoft.com/office/drawing/2014/main" id="{D58AD7C3-3FA0-477B-B0AD-73A59A97B5FB}"/>
                </a:ext>
              </a:extLst>
            </p:cNvPr>
            <p:cNvSpPr/>
            <p:nvPr/>
          </p:nvSpPr>
          <p:spPr>
            <a:xfrm>
              <a:off x="7264119" y="2643576"/>
              <a:ext cx="116621" cy="500476"/>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Arrow: Down 41">
              <a:extLst>
                <a:ext uri="{FF2B5EF4-FFF2-40B4-BE49-F238E27FC236}">
                  <a16:creationId xmlns:a16="http://schemas.microsoft.com/office/drawing/2014/main" id="{1AA377EC-3061-4E82-8D9A-D70BF46D20D1}"/>
                </a:ext>
              </a:extLst>
            </p:cNvPr>
            <p:cNvSpPr/>
            <p:nvPr/>
          </p:nvSpPr>
          <p:spPr>
            <a:xfrm rot="16200000">
              <a:off x="6568375" y="2271399"/>
              <a:ext cx="101759" cy="398740"/>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Arrow: Down 42">
              <a:extLst>
                <a:ext uri="{FF2B5EF4-FFF2-40B4-BE49-F238E27FC236}">
                  <a16:creationId xmlns:a16="http://schemas.microsoft.com/office/drawing/2014/main" id="{2DEE0EBB-E455-4F9D-B571-CE326ED02BFE}"/>
                </a:ext>
              </a:extLst>
            </p:cNvPr>
            <p:cNvSpPr/>
            <p:nvPr/>
          </p:nvSpPr>
          <p:spPr>
            <a:xfrm>
              <a:off x="7286994" y="3817446"/>
              <a:ext cx="93746" cy="442769"/>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Arrow: Down 43">
              <a:extLst>
                <a:ext uri="{FF2B5EF4-FFF2-40B4-BE49-F238E27FC236}">
                  <a16:creationId xmlns:a16="http://schemas.microsoft.com/office/drawing/2014/main" id="{152A0C4E-C1F8-446F-8DEC-A94EF1FBC8ED}"/>
                </a:ext>
              </a:extLst>
            </p:cNvPr>
            <p:cNvSpPr/>
            <p:nvPr/>
          </p:nvSpPr>
          <p:spPr>
            <a:xfrm rot="5400000">
              <a:off x="6309851" y="3207648"/>
              <a:ext cx="121638" cy="652655"/>
            </a:xfrm>
            <a:prstGeom prst="downArrow">
              <a:avLst/>
            </a:prstGeom>
            <a:solidFill>
              <a:srgbClr val="7030A0"/>
            </a:solidFill>
            <a:ln w="3175">
              <a:solidFill>
                <a:srgbClr val="7E1A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5" name="Connector: Curved 44">
              <a:extLst>
                <a:ext uri="{FF2B5EF4-FFF2-40B4-BE49-F238E27FC236}">
                  <a16:creationId xmlns:a16="http://schemas.microsoft.com/office/drawing/2014/main" id="{61EBFCCB-C67F-4BB8-B229-9031A6C0C315}"/>
                </a:ext>
              </a:extLst>
            </p:cNvPr>
            <p:cNvCxnSpPr>
              <a:cxnSpLocks/>
              <a:endCxn id="33" idx="4"/>
            </p:cNvCxnSpPr>
            <p:nvPr/>
          </p:nvCxnSpPr>
          <p:spPr>
            <a:xfrm rot="10800000" flipV="1">
              <a:off x="4352612" y="2806807"/>
              <a:ext cx="1581091" cy="312071"/>
            </a:xfrm>
            <a:prstGeom prst="curvedConnector4">
              <a:avLst>
                <a:gd name="adj1" fmla="val 42828"/>
                <a:gd name="adj2" fmla="val 183327"/>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6" name="Connector: Curved 45">
              <a:extLst>
                <a:ext uri="{FF2B5EF4-FFF2-40B4-BE49-F238E27FC236}">
                  <a16:creationId xmlns:a16="http://schemas.microsoft.com/office/drawing/2014/main" id="{40E7BF90-9D37-4D47-999B-59DA69DBD9F3}"/>
                </a:ext>
              </a:extLst>
            </p:cNvPr>
            <p:cNvCxnSpPr>
              <a:cxnSpLocks/>
              <a:endCxn id="27" idx="2"/>
            </p:cNvCxnSpPr>
            <p:nvPr/>
          </p:nvCxnSpPr>
          <p:spPr>
            <a:xfrm rot="10800000">
              <a:off x="5500123" y="3915622"/>
              <a:ext cx="1196879" cy="580964"/>
            </a:xfrm>
            <a:prstGeom prst="curvedConnector2">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cxnSp>
          <p:nvCxnSpPr>
            <p:cNvPr id="47" name="Connector: Curved 46">
              <a:extLst>
                <a:ext uri="{FF2B5EF4-FFF2-40B4-BE49-F238E27FC236}">
                  <a16:creationId xmlns:a16="http://schemas.microsoft.com/office/drawing/2014/main" id="{B4EEFEDC-11A0-4EE4-A2C2-33322470FFDD}"/>
                </a:ext>
              </a:extLst>
            </p:cNvPr>
            <p:cNvCxnSpPr>
              <a:cxnSpLocks/>
              <a:stCxn id="29" idx="6"/>
              <a:endCxn id="33" idx="4"/>
            </p:cNvCxnSpPr>
            <p:nvPr/>
          </p:nvCxnSpPr>
          <p:spPr>
            <a:xfrm flipV="1">
              <a:off x="2848156" y="3118879"/>
              <a:ext cx="1504456" cy="424081"/>
            </a:xfrm>
            <a:prstGeom prst="curvedConnector2">
              <a:avLst/>
            </a:prstGeom>
            <a:ln w="381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48" name="Arrow: Down 47">
              <a:extLst>
                <a:ext uri="{FF2B5EF4-FFF2-40B4-BE49-F238E27FC236}">
                  <a16:creationId xmlns:a16="http://schemas.microsoft.com/office/drawing/2014/main" id="{6FC1D13D-8819-4C3B-96B4-24C5EED34B5D}"/>
                </a:ext>
              </a:extLst>
            </p:cNvPr>
            <p:cNvSpPr/>
            <p:nvPr/>
          </p:nvSpPr>
          <p:spPr>
            <a:xfrm>
              <a:off x="2299406" y="2824924"/>
              <a:ext cx="102788" cy="345489"/>
            </a:xfrm>
            <a:prstGeom prst="downArrow">
              <a:avLst/>
            </a:prstGeom>
            <a:solidFill>
              <a:srgbClr val="92D050"/>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9" name="Connector: Curved 48">
              <a:extLst>
                <a:ext uri="{FF2B5EF4-FFF2-40B4-BE49-F238E27FC236}">
                  <a16:creationId xmlns:a16="http://schemas.microsoft.com/office/drawing/2014/main" id="{17F2AF3D-9366-4932-98B5-4C1FEBC43A0B}"/>
                </a:ext>
              </a:extLst>
            </p:cNvPr>
            <p:cNvCxnSpPr>
              <a:cxnSpLocks/>
            </p:cNvCxnSpPr>
            <p:nvPr/>
          </p:nvCxnSpPr>
          <p:spPr>
            <a:xfrm rot="10800000" flipV="1">
              <a:off x="767362" y="2588557"/>
              <a:ext cx="905615" cy="575736"/>
            </a:xfrm>
            <a:prstGeom prst="curvedConnector2">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grpSp>
      <p:cxnSp>
        <p:nvCxnSpPr>
          <p:cNvPr id="51" name="Straight Connector 50">
            <a:extLst>
              <a:ext uri="{FF2B5EF4-FFF2-40B4-BE49-F238E27FC236}">
                <a16:creationId xmlns:a16="http://schemas.microsoft.com/office/drawing/2014/main" id="{132410EE-36EA-47F2-8C51-B0232ADC93F5}"/>
              </a:ext>
            </a:extLst>
          </p:cNvPr>
          <p:cNvCxnSpPr>
            <a:cxnSpLocks/>
          </p:cNvCxnSpPr>
          <p:nvPr/>
        </p:nvCxnSpPr>
        <p:spPr bwMode="auto">
          <a:xfrm>
            <a:off x="5290082" y="2009457"/>
            <a:ext cx="15299" cy="4467543"/>
          </a:xfrm>
          <a:prstGeom prst="line">
            <a:avLst/>
          </a:prstGeom>
          <a:solidFill>
            <a:srgbClr val="FF9900"/>
          </a:solidFill>
          <a:ln w="25400"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2578443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00E5-6CF5-4557-8921-D5EE2C2A2176}"/>
              </a:ext>
            </a:extLst>
          </p:cNvPr>
          <p:cNvSpPr>
            <a:spLocks noGrp="1"/>
          </p:cNvSpPr>
          <p:nvPr>
            <p:ph type="title"/>
          </p:nvPr>
        </p:nvSpPr>
        <p:spPr>
          <a:xfrm>
            <a:off x="1219200" y="434130"/>
            <a:ext cx="7772400" cy="628650"/>
          </a:xfrm>
        </p:spPr>
        <p:txBody>
          <a:bodyPr/>
          <a:lstStyle/>
          <a:p>
            <a:r>
              <a:rPr lang="en-US" dirty="0"/>
              <a:t>LAB 2 – Task 2</a:t>
            </a:r>
          </a:p>
        </p:txBody>
      </p:sp>
      <p:sp>
        <p:nvSpPr>
          <p:cNvPr id="3" name="Content Placeholder 2">
            <a:extLst>
              <a:ext uri="{FF2B5EF4-FFF2-40B4-BE49-F238E27FC236}">
                <a16:creationId xmlns:a16="http://schemas.microsoft.com/office/drawing/2014/main" id="{1DC332B3-1A05-4D2F-ACE1-5C71416E6281}"/>
              </a:ext>
            </a:extLst>
          </p:cNvPr>
          <p:cNvSpPr>
            <a:spLocks noGrp="1"/>
          </p:cNvSpPr>
          <p:nvPr>
            <p:ph idx="1"/>
          </p:nvPr>
        </p:nvSpPr>
        <p:spPr/>
        <p:txBody>
          <a:bodyPr/>
          <a:lstStyle/>
          <a:p>
            <a:endParaRPr lang="en-AU" sz="1000" dirty="0"/>
          </a:p>
          <a:p>
            <a:endParaRPr lang="en-AU" sz="1000" dirty="0"/>
          </a:p>
          <a:p>
            <a:endParaRPr lang="en-AU" sz="1000" dirty="0"/>
          </a:p>
          <a:p>
            <a:pPr marL="0" lvl="0" indent="0" eaLnBrk="0" hangingPunct="0">
              <a:lnSpc>
                <a:spcPct val="100000"/>
              </a:lnSpc>
              <a:spcBef>
                <a:spcPct val="0"/>
              </a:spcBef>
              <a:buClrTx/>
              <a:buSzTx/>
              <a:buNone/>
              <a:tabLst>
                <a:tab pos="180975" algn="l"/>
                <a:tab pos="539750" algn="l"/>
                <a:tab pos="720725" algn="l"/>
                <a:tab pos="900113" algn="l"/>
                <a:tab pos="1079500" algn="l"/>
                <a:tab pos="1260475" algn="l"/>
                <a:tab pos="1439863" algn="l"/>
              </a:tabLst>
            </a:pPr>
            <a:r>
              <a:rPr lang="en-AU" sz="1000" dirty="0"/>
              <a:t>                   </a:t>
            </a:r>
            <a:r>
              <a:rPr lang="en-AU" altLang="en-US" sz="1000" dirty="0">
                <a:latin typeface="Calibri" panose="020F0502020204030204" pitchFamily="34" charset="0"/>
                <a:ea typeface="Times New Roman" panose="02020603050405020304" pitchFamily="18" charset="0"/>
                <a:cs typeface="Calibri" panose="020F0502020204030204" pitchFamily="34" charset="0"/>
              </a:rPr>
              <a:t>MSG:338 from fc:c2:3d:0d:21:d7 : 2.Diet-Coke is empty</a:t>
            </a:r>
            <a:endParaRPr lang="en-US" altLang="en-US" sz="600" dirty="0"/>
          </a:p>
          <a:p>
            <a:pPr marL="457200" lvl="1" indent="0" eaLnBrk="0" hangingPunct="0">
              <a:lnSpc>
                <a:spcPct val="100000"/>
              </a:lnSpc>
              <a:spcBef>
                <a:spcPct val="0"/>
              </a:spcBef>
              <a:buClrTx/>
              <a:buSzTx/>
              <a:buNone/>
              <a:tabLst>
                <a:tab pos="180975" algn="l"/>
                <a:tab pos="539750" algn="l"/>
                <a:tab pos="720725" algn="l"/>
                <a:tab pos="900113" algn="l"/>
                <a:tab pos="1079500" algn="l"/>
                <a:tab pos="1260475" algn="l"/>
                <a:tab pos="1439863" algn="l"/>
              </a:tabLst>
            </a:pPr>
            <a:endParaRPr lang="en-AU" altLang="en-US" sz="1000" dirty="0">
              <a:latin typeface="Arial" panose="020B0604020202020204" pitchFamily="34" charset="0"/>
              <a:ea typeface="Calibri" panose="020F0502020204030204" pitchFamily="34" charset="0"/>
              <a:cs typeface="Times New Roman" panose="02020603050405020304" pitchFamily="18" charset="0"/>
            </a:endParaRPr>
          </a:p>
          <a:p>
            <a:pPr marL="457200" lvl="1" indent="0" eaLnBrk="0" hangingPunct="0">
              <a:lnSpc>
                <a:spcPct val="100000"/>
              </a:lnSpc>
              <a:spcBef>
                <a:spcPct val="0"/>
              </a:spcBef>
              <a:buClrTx/>
              <a:buSzTx/>
              <a:buFontTx/>
              <a:buAutoNum type="arabicPeriod"/>
              <a:tabLst>
                <a:tab pos="180975" algn="l"/>
                <a:tab pos="539750" algn="l"/>
                <a:tab pos="720725" algn="l"/>
                <a:tab pos="900113" algn="l"/>
                <a:tab pos="1079500" algn="l"/>
                <a:tab pos="1260475" algn="l"/>
                <a:tab pos="1439863" algn="l"/>
              </a:tabLst>
            </a:pPr>
            <a:endParaRPr lang="en-AU" altLang="en-US" sz="1000" dirty="0">
              <a:latin typeface="Arial" panose="020B0604020202020204" pitchFamily="34" charset="0"/>
              <a:ea typeface="Calibri" panose="020F0502020204030204" pitchFamily="34" charset="0"/>
              <a:cs typeface="Times New Roman" panose="02020603050405020304" pitchFamily="18" charset="0"/>
            </a:endParaRPr>
          </a:p>
          <a:p>
            <a:pPr marL="457200" lvl="1" indent="0" eaLnBrk="0" hangingPunct="0">
              <a:lnSpc>
                <a:spcPct val="100000"/>
              </a:lnSpc>
              <a:spcBef>
                <a:spcPct val="0"/>
              </a:spcBef>
              <a:buClrTx/>
              <a:buSzTx/>
              <a:buFontTx/>
              <a:buAutoNum type="arabicPeriod"/>
              <a:tabLst>
                <a:tab pos="180975" algn="l"/>
                <a:tab pos="539750" algn="l"/>
                <a:tab pos="720725" algn="l"/>
                <a:tab pos="900113" algn="l"/>
                <a:tab pos="1079500" algn="l"/>
                <a:tab pos="1260475" algn="l"/>
                <a:tab pos="1439863" algn="l"/>
              </a:tabLst>
            </a:pPr>
            <a:endParaRPr lang="en-AU" altLang="en-US" sz="1000" dirty="0">
              <a:latin typeface="Arial" panose="020B0604020202020204" pitchFamily="34" charset="0"/>
              <a:ea typeface="Calibri" panose="020F0502020204030204" pitchFamily="34" charset="0"/>
              <a:cs typeface="Times New Roman" panose="02020603050405020304" pitchFamily="18" charset="0"/>
            </a:endParaRPr>
          </a:p>
          <a:p>
            <a:pPr marL="457200" lvl="1" indent="0" eaLnBrk="0" hangingPunct="0">
              <a:lnSpc>
                <a:spcPct val="100000"/>
              </a:lnSpc>
              <a:spcBef>
                <a:spcPct val="0"/>
              </a:spcBef>
              <a:buClrTx/>
              <a:buSzTx/>
              <a:buNone/>
              <a:tabLst>
                <a:tab pos="180975" algn="l"/>
                <a:tab pos="539750" algn="l"/>
                <a:tab pos="720725" algn="l"/>
                <a:tab pos="900113" algn="l"/>
                <a:tab pos="1079500" algn="l"/>
                <a:tab pos="1260475" algn="l"/>
                <a:tab pos="1439863" algn="l"/>
              </a:tabLst>
            </a:pPr>
            <a:r>
              <a:rPr lang="en-AU" altLang="en-US" sz="1000" dirty="0">
                <a:latin typeface="Arial" panose="020B0604020202020204" pitchFamily="34" charset="0"/>
                <a:ea typeface="Calibri" panose="020F0502020204030204" pitchFamily="34" charset="0"/>
                <a:cs typeface="Times New Roman" panose="02020603050405020304" pitchFamily="18" charset="0"/>
              </a:rPr>
              <a:t>Message No.      MAC address                     Bay empty message</a:t>
            </a:r>
            <a:r>
              <a:rPr lang="en-US" altLang="en-US" sz="600" dirty="0">
                <a:latin typeface="Arial" panose="020B0604020202020204" pitchFamily="34" charset="0"/>
              </a:rPr>
              <a:t> </a:t>
            </a:r>
            <a:endParaRPr lang="en-AU" altLang="en-US" sz="1000" dirty="0">
              <a:latin typeface="Arial" panose="020B0604020202020204" pitchFamily="34" charset="0"/>
              <a:ea typeface="Calibri" panose="020F0502020204030204" pitchFamily="34" charset="0"/>
              <a:cs typeface="Times New Roman" panose="02020603050405020304" pitchFamily="18" charset="0"/>
            </a:endParaRPr>
          </a:p>
          <a:p>
            <a:pPr marL="457200" lvl="1" indent="0" eaLnBrk="0" hangingPunct="0">
              <a:lnSpc>
                <a:spcPct val="100000"/>
              </a:lnSpc>
              <a:spcBef>
                <a:spcPct val="0"/>
              </a:spcBef>
              <a:buClrTx/>
              <a:buSzTx/>
              <a:buNone/>
              <a:tabLst>
                <a:tab pos="180975" algn="l"/>
                <a:tab pos="539750" algn="l"/>
                <a:tab pos="720725" algn="l"/>
                <a:tab pos="900113" algn="l"/>
                <a:tab pos="1079500" algn="l"/>
                <a:tab pos="1260475" algn="l"/>
                <a:tab pos="1439863" algn="l"/>
              </a:tabLst>
            </a:pPr>
            <a:r>
              <a:rPr lang="en-AU" altLang="en-US" sz="1000" dirty="0">
                <a:latin typeface="Arial" panose="020B0604020202020204" pitchFamily="34" charset="0"/>
                <a:ea typeface="Calibri" panose="020F0502020204030204" pitchFamily="34" charset="0"/>
                <a:cs typeface="Times New Roman" panose="02020603050405020304" pitchFamily="18" charset="0"/>
              </a:rPr>
              <a:t>                        which is unique for each VM</a:t>
            </a:r>
            <a:endParaRPr lang="en-US" altLang="en-US" sz="1800" dirty="0">
              <a:latin typeface="Arial" panose="020B0604020202020204" pitchFamily="34" charset="0"/>
            </a:endParaRPr>
          </a:p>
          <a:p>
            <a:endParaRPr lang="en-US" sz="1000" dirty="0"/>
          </a:p>
        </p:txBody>
      </p:sp>
      <p:cxnSp>
        <p:nvCxnSpPr>
          <p:cNvPr id="4" name="Straight Arrow Connector 3">
            <a:extLst>
              <a:ext uri="{FF2B5EF4-FFF2-40B4-BE49-F238E27FC236}">
                <a16:creationId xmlns:a16="http://schemas.microsoft.com/office/drawing/2014/main" id="{E9602BA9-AE81-40E8-9E78-469278FA9156}"/>
              </a:ext>
            </a:extLst>
          </p:cNvPr>
          <p:cNvCxnSpPr>
            <a:cxnSpLocks/>
          </p:cNvCxnSpPr>
          <p:nvPr/>
        </p:nvCxnSpPr>
        <p:spPr>
          <a:xfrm flipH="1">
            <a:off x="1156335" y="2251332"/>
            <a:ext cx="188595" cy="41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9E35EFB-96B5-4EDF-BA40-7E4F84B45ED7}"/>
              </a:ext>
            </a:extLst>
          </p:cNvPr>
          <p:cNvCxnSpPr>
            <a:cxnSpLocks/>
          </p:cNvCxnSpPr>
          <p:nvPr/>
        </p:nvCxnSpPr>
        <p:spPr>
          <a:xfrm>
            <a:off x="2209800" y="2243712"/>
            <a:ext cx="0" cy="423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E984936-AF01-403D-BF1C-6BA272E8E051}"/>
              </a:ext>
            </a:extLst>
          </p:cNvPr>
          <p:cNvCxnSpPr>
            <a:cxnSpLocks/>
          </p:cNvCxnSpPr>
          <p:nvPr/>
        </p:nvCxnSpPr>
        <p:spPr>
          <a:xfrm>
            <a:off x="3326130" y="2228339"/>
            <a:ext cx="331470" cy="438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4">
            <a:extLst>
              <a:ext uri="{FF2B5EF4-FFF2-40B4-BE49-F238E27FC236}">
                <a16:creationId xmlns:a16="http://schemas.microsoft.com/office/drawing/2014/main" id="{751055F5-7F42-4F50-AA06-33DC2FF9395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5946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Questions?</a:t>
            </a:r>
          </a:p>
        </p:txBody>
      </p:sp>
      <p:sp>
        <p:nvSpPr>
          <p:cNvPr id="5" name="Text Placeholder 4"/>
          <p:cNvSpPr>
            <a:spLocks noGrp="1"/>
          </p:cNvSpPr>
          <p:nvPr>
            <p:ph type="body" idx="1"/>
          </p:nvPr>
        </p:nvSpPr>
        <p:spPr/>
        <p:txBody>
          <a:bodyPr/>
          <a:lstStyle/>
          <a:p>
            <a:endParaRPr lang="en-AU"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578D-17F0-416D-BA7F-24C91856A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6D9E90-BF82-4F76-B2C1-E3A0A70389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65644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52400" y="990600"/>
            <a:ext cx="8839200" cy="4953000"/>
          </a:xfrm>
        </p:spPr>
        <p:txBody>
          <a:bodyPr/>
          <a:lstStyle/>
          <a:p>
            <a:pPr>
              <a:buNone/>
            </a:pPr>
            <a:r>
              <a:rPr lang="en-US" sz="1050" u="sng" dirty="0"/>
              <a:t>SOFTWARE</a:t>
            </a:r>
            <a:r>
              <a:rPr lang="en-US" sz="1050" dirty="0"/>
              <a:t>: </a:t>
            </a:r>
            <a:endParaRPr lang="en-US" sz="105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1050" u="sng" dirty="0"/>
              <a:t>NOTICE &amp; DISCLAIMER</a:t>
            </a:r>
            <a:r>
              <a:rPr lang="en-US" sz="105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1050" u="sng" dirty="0"/>
              <a:t>TRADEMARKS</a:t>
            </a:r>
            <a:r>
              <a:rPr lang="en-US" sz="1050" dirty="0"/>
              <a:t>: </a:t>
            </a:r>
          </a:p>
          <a:p>
            <a:pPr marL="0" indent="0">
              <a:buNone/>
            </a:pPr>
            <a:r>
              <a:rPr lang="en-US" sz="900" b="0" dirty="0"/>
              <a:t>The Microchip name and logo, the Microchip logo, </a:t>
            </a:r>
            <a:r>
              <a:rPr lang="en-US" sz="900" b="0" dirty="0" err="1"/>
              <a:t>AnyRate</a:t>
            </a:r>
            <a:r>
              <a:rPr lang="en-US" sz="900" b="0" dirty="0"/>
              <a:t>, AVR, AVR logo, AVR Freaks, </a:t>
            </a:r>
            <a:r>
              <a:rPr lang="en-US" sz="900" b="0" dirty="0" err="1"/>
              <a:t>BeaconThings</a:t>
            </a:r>
            <a:r>
              <a:rPr lang="en-US" sz="900" b="0" dirty="0"/>
              <a:t>, </a:t>
            </a:r>
            <a:r>
              <a:rPr lang="en-US" sz="900" b="0" dirty="0" err="1"/>
              <a:t>BitCloud</a:t>
            </a:r>
            <a:r>
              <a:rPr lang="en-US" sz="900" b="0" dirty="0"/>
              <a:t>, </a:t>
            </a:r>
            <a:r>
              <a:rPr lang="en-US" sz="900" b="0" dirty="0" err="1"/>
              <a:t>CryptoMemory</a:t>
            </a:r>
            <a:r>
              <a:rPr lang="en-US" sz="900" b="0" dirty="0"/>
              <a:t>, </a:t>
            </a:r>
            <a:r>
              <a:rPr lang="en-US" sz="900" b="0" dirty="0" err="1"/>
              <a:t>CryptoRF</a:t>
            </a:r>
            <a:r>
              <a:rPr lang="en-US" sz="900" b="0" dirty="0"/>
              <a:t>, dsPIC, </a:t>
            </a:r>
            <a:r>
              <a:rPr lang="en-US" sz="900" b="0" dirty="0" err="1"/>
              <a:t>FlashFlex</a:t>
            </a:r>
            <a:r>
              <a:rPr lang="en-US" sz="900" b="0" dirty="0"/>
              <a:t>, </a:t>
            </a:r>
            <a:r>
              <a:rPr lang="en-US" sz="900" b="0" dirty="0" err="1"/>
              <a:t>flexPWR</a:t>
            </a:r>
            <a:r>
              <a:rPr lang="en-US" sz="900" b="0" dirty="0"/>
              <a:t>, </a:t>
            </a:r>
            <a:r>
              <a:rPr lang="en-US" sz="900" b="0" dirty="0" err="1"/>
              <a:t>Heldo</a:t>
            </a:r>
            <a:r>
              <a:rPr lang="en-US" sz="900" b="0" dirty="0"/>
              <a:t>, </a:t>
            </a:r>
            <a:r>
              <a:rPr lang="en-US" sz="900" b="0" dirty="0" err="1"/>
              <a:t>JukeBlox</a:t>
            </a:r>
            <a:r>
              <a:rPr lang="en-US" sz="900" b="0" dirty="0"/>
              <a:t>, K</a:t>
            </a:r>
            <a:r>
              <a:rPr lang="en-US" sz="900" b="0" cap="small" dirty="0"/>
              <a:t>ee</a:t>
            </a:r>
            <a:r>
              <a:rPr lang="en-US" sz="900" b="0" dirty="0"/>
              <a:t>L</a:t>
            </a:r>
            <a:r>
              <a:rPr lang="en-US" sz="900" b="0" cap="small" dirty="0"/>
              <a:t>oq</a:t>
            </a:r>
            <a:r>
              <a:rPr lang="en-US" sz="900" b="0" dirty="0"/>
              <a:t>, K</a:t>
            </a:r>
            <a:r>
              <a:rPr lang="en-US" sz="900" b="0" cap="small" dirty="0"/>
              <a:t>ee</a:t>
            </a:r>
            <a:r>
              <a:rPr lang="en-US" sz="900" b="0" dirty="0"/>
              <a:t>L</a:t>
            </a:r>
            <a:r>
              <a:rPr lang="en-US" sz="900" b="0" cap="small" dirty="0"/>
              <a:t>oq</a:t>
            </a:r>
            <a:r>
              <a:rPr lang="en-US" sz="900" b="0" dirty="0"/>
              <a:t> logo, </a:t>
            </a:r>
            <a:r>
              <a:rPr lang="en-US" sz="900" b="0" dirty="0" err="1"/>
              <a:t>Kleer</a:t>
            </a:r>
            <a:r>
              <a:rPr lang="en-US" sz="900" b="0" dirty="0"/>
              <a:t>, </a:t>
            </a:r>
            <a:r>
              <a:rPr lang="en-US" sz="900" b="0" dirty="0" err="1"/>
              <a:t>LANCheck</a:t>
            </a:r>
            <a:r>
              <a:rPr lang="en-US" sz="900" b="0" dirty="0"/>
              <a:t>, LINK MD, </a:t>
            </a:r>
            <a:r>
              <a:rPr lang="en-US" sz="900" b="0" dirty="0" err="1"/>
              <a:t>maXStylus</a:t>
            </a:r>
            <a:r>
              <a:rPr lang="en-US" sz="900" b="0" dirty="0"/>
              <a:t>, </a:t>
            </a:r>
            <a:r>
              <a:rPr lang="en-US" sz="900" b="0" dirty="0" err="1"/>
              <a:t>maXTouch</a:t>
            </a:r>
            <a:r>
              <a:rPr lang="en-US" sz="900" b="0" dirty="0"/>
              <a:t>, </a:t>
            </a:r>
            <a:r>
              <a:rPr lang="en-US" sz="900" b="0" dirty="0" err="1"/>
              <a:t>MediaLB</a:t>
            </a:r>
            <a:r>
              <a:rPr lang="en-US" sz="900" b="0" dirty="0"/>
              <a:t>, </a:t>
            </a:r>
            <a:r>
              <a:rPr lang="en-US" sz="900" b="0" dirty="0" err="1"/>
              <a:t>megaAVR</a:t>
            </a:r>
            <a:r>
              <a:rPr lang="en-US" sz="900" b="0" dirty="0"/>
              <a:t>, MOST, MOST logo, MPLAB, </a:t>
            </a:r>
            <a:r>
              <a:rPr lang="en-US" sz="900" b="0" dirty="0" err="1"/>
              <a:t>OptoLyzer</a:t>
            </a:r>
            <a:r>
              <a:rPr lang="en-US" sz="900" b="0" dirty="0"/>
              <a:t>, PIC, </a:t>
            </a:r>
            <a:r>
              <a:rPr lang="en-US" sz="900" b="0" dirty="0" err="1"/>
              <a:t>picoPower</a:t>
            </a:r>
            <a:r>
              <a:rPr lang="en-US" sz="900" b="0" dirty="0"/>
              <a:t>, PICSTART, PIC32 logo, </a:t>
            </a:r>
            <a:r>
              <a:rPr lang="en-US" sz="900" b="0" dirty="0" err="1"/>
              <a:t>Prochip</a:t>
            </a:r>
            <a:r>
              <a:rPr lang="en-US" sz="900" b="0" dirty="0"/>
              <a:t> Designer, QTouch, </a:t>
            </a:r>
            <a:r>
              <a:rPr lang="en-US" sz="900" b="0" dirty="0" err="1"/>
              <a:t>RightTouch</a:t>
            </a:r>
            <a:r>
              <a:rPr lang="en-US" sz="900" b="0" dirty="0"/>
              <a:t>, SAM-BA, </a:t>
            </a:r>
            <a:r>
              <a:rPr lang="en-US" sz="900" b="0" dirty="0" err="1"/>
              <a:t>SpyNIC</a:t>
            </a:r>
            <a:r>
              <a:rPr lang="en-US" sz="900" b="0" dirty="0"/>
              <a:t>, SST, SST Logo, SuperFlash, </a:t>
            </a:r>
            <a:r>
              <a:rPr lang="en-US" sz="900" b="0" dirty="0" err="1"/>
              <a:t>tinyAVR</a:t>
            </a:r>
            <a:r>
              <a:rPr lang="en-US" sz="900" b="0" dirty="0"/>
              <a:t>, UNI/O, and XMEGA are registered trademarks of Microchip Technology Incorporated in the U.S.A. and other countries.</a:t>
            </a:r>
            <a:endParaRPr lang="en-US" sz="900" dirty="0"/>
          </a:p>
          <a:p>
            <a:pPr marL="0" indent="0">
              <a:buNone/>
            </a:pPr>
            <a:r>
              <a:rPr lang="en-US" sz="900" b="0" dirty="0" err="1"/>
              <a:t>ClockWorks</a:t>
            </a:r>
            <a:r>
              <a:rPr lang="en-US" sz="900" b="0" dirty="0"/>
              <a:t>, The Embedded Control Solutions Company, </a:t>
            </a:r>
            <a:r>
              <a:rPr lang="en-US" sz="900" b="0" dirty="0" err="1"/>
              <a:t>EtherSynch</a:t>
            </a:r>
            <a:r>
              <a:rPr lang="en-US" sz="900" b="0" dirty="0"/>
              <a:t>, Hyper Speed Control, </a:t>
            </a:r>
            <a:r>
              <a:rPr lang="en-US" sz="900" b="0" dirty="0" err="1"/>
              <a:t>HyperLight</a:t>
            </a:r>
            <a:r>
              <a:rPr lang="en-US" sz="900" b="0" dirty="0"/>
              <a:t> Load, </a:t>
            </a:r>
            <a:r>
              <a:rPr lang="en-US" sz="900" b="0" dirty="0" err="1"/>
              <a:t>IntelliMOS</a:t>
            </a:r>
            <a:r>
              <a:rPr lang="en-US" sz="900" b="0" dirty="0"/>
              <a:t>, mTouch, Precision Edge, and Quiet-Wire are registered trademarks of Microchip Technology Incorporated in the U.S.A.</a:t>
            </a:r>
            <a:endParaRPr lang="en-US" sz="900" dirty="0"/>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BodyCom, chipKIT, chipKIT logo, </a:t>
            </a:r>
            <a:r>
              <a:rPr lang="en-US" sz="900" b="0" dirty="0" err="1"/>
              <a:t>CodeGuard</a:t>
            </a:r>
            <a:r>
              <a:rPr lang="en-US" sz="900" b="0" dirty="0"/>
              <a:t>, CryptoAuthentication, </a:t>
            </a:r>
            <a:r>
              <a:rPr lang="en-US" sz="900" b="0" dirty="0" err="1"/>
              <a:t>CryptoCompanion</a:t>
            </a:r>
            <a:r>
              <a:rPr lang="en-US" sz="900" b="0" dirty="0"/>
              <a:t>, </a:t>
            </a:r>
            <a:r>
              <a:rPr lang="en-US" sz="900" b="0" dirty="0" err="1"/>
              <a:t>CryptoController</a:t>
            </a:r>
            <a:r>
              <a:rPr lang="en-US" sz="900" b="0" dirty="0"/>
              <a:t>, dsPICDEM, dsPICDEM.net, Dynamic Average Matching, DAM, ECAN, </a:t>
            </a:r>
            <a:r>
              <a:rPr lang="en-US" sz="900" b="0" dirty="0" err="1"/>
              <a:t>EtherGREEN</a:t>
            </a:r>
            <a:r>
              <a:rPr lang="en-US" sz="900" b="0" dirty="0"/>
              <a:t>, In-Circuit Serial Programming, ICSP,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Mindi, MiWi, motorBench,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PICkit, PICtail, </a:t>
            </a:r>
            <a:r>
              <a:rPr lang="en-US" sz="900" b="0" dirty="0" err="1"/>
              <a:t>PureSilicon</a:t>
            </a:r>
            <a:r>
              <a:rPr lang="en-US" sz="900" b="0" dirty="0"/>
              <a:t>, </a:t>
            </a:r>
            <a:r>
              <a:rPr lang="en-US" sz="900" b="0" dirty="0" err="1"/>
              <a:t>QMatrix</a:t>
            </a:r>
            <a:r>
              <a:rPr lang="en-US" sz="900" b="0" dirty="0"/>
              <a:t>, </a:t>
            </a:r>
            <a:r>
              <a:rPr lang="en-US" sz="900" b="0" dirty="0" err="1"/>
              <a:t>RightTouch</a:t>
            </a:r>
            <a:r>
              <a:rPr lang="en-US" sz="900" b="0" dirty="0"/>
              <a:t> logo,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endParaRPr lang="en-US" sz="900" dirty="0"/>
          </a:p>
          <a:p>
            <a:pPr marL="0" indent="0">
              <a:buNone/>
            </a:pPr>
            <a:r>
              <a:rPr lang="en-US" sz="900" b="0" dirty="0"/>
              <a:t>SQTP is a service mark of Microchip Technology Incorporated in the U.S.A.</a:t>
            </a:r>
            <a:endParaRPr lang="en-US" sz="900" dirty="0"/>
          </a:p>
          <a:p>
            <a:pPr marL="0" indent="0">
              <a:buNone/>
            </a:pPr>
            <a:r>
              <a:rPr lang="en-US" sz="900" b="0" dirty="0"/>
              <a:t>Silicon Storage Technology is a registered trademark of Microchip Technology Inc. in other countries.</a:t>
            </a:r>
            <a:endParaRPr lang="en-US" sz="900" dirty="0"/>
          </a:p>
          <a:p>
            <a:pPr marL="0" indent="0">
              <a:buNone/>
            </a:pPr>
            <a:r>
              <a:rPr lang="en-US" sz="900" b="0" dirty="0"/>
              <a:t>GestIC is a registered trademark of Microchip Technology Germany II GmbH &amp; Co. KG, a subsidiary of Microchip Technology Inc., in other countries. </a:t>
            </a:r>
            <a:endParaRPr lang="en-US" sz="900" dirty="0"/>
          </a:p>
          <a:p>
            <a:pPr marL="0" indent="0">
              <a:buNone/>
            </a:pPr>
            <a:r>
              <a:rPr lang="en-US" sz="900" b="0" dirty="0"/>
              <a:t>All other trademarks mentioned herein are property of their respective companies.</a:t>
            </a:r>
            <a:endParaRPr lang="en-US" sz="900" dirty="0"/>
          </a:p>
          <a:p>
            <a:pPr marL="0" indent="0">
              <a:buNone/>
            </a:pPr>
            <a:r>
              <a:rPr lang="en-US" sz="900" b="0" dirty="0"/>
              <a:t>© 2017, Microchip Technology Incorporated, All Rights Reserved. </a:t>
            </a:r>
            <a:endParaRPr lang="en-US" sz="900" dirty="0"/>
          </a:p>
        </p:txBody>
      </p:sp>
    </p:spTree>
    <p:extLst>
      <p:ext uri="{BB962C8B-B14F-4D97-AF65-F5344CB8AC3E}">
        <p14:creationId xmlns:p14="http://schemas.microsoft.com/office/powerpoint/2010/main" val="3443465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200" dirty="0"/>
              <a:t>Common trademarks and usage examples for your presentation</a:t>
            </a:r>
          </a:p>
        </p:txBody>
      </p:sp>
      <p:sp>
        <p:nvSpPr>
          <p:cNvPr id="26627" name="Content Placeholder 2"/>
          <p:cNvSpPr>
            <a:spLocks noGrp="1"/>
          </p:cNvSpPr>
          <p:nvPr>
            <p:ph idx="1"/>
          </p:nvPr>
        </p:nvSpPr>
        <p:spPr>
          <a:xfrm>
            <a:off x="228600" y="990600"/>
            <a:ext cx="8763000" cy="5410200"/>
          </a:xfrm>
        </p:spPr>
        <p:txBody>
          <a:bodyPr/>
          <a:lstStyle/>
          <a:p>
            <a:pPr marL="230188" indent="-230188"/>
            <a:r>
              <a:rPr lang="en-US" sz="1400" b="0" dirty="0"/>
              <a:t>AVR</a:t>
            </a:r>
            <a:r>
              <a:rPr lang="en-US" sz="1400" b="0" baseline="30000" dirty="0"/>
              <a:t>® </a:t>
            </a:r>
            <a:r>
              <a:rPr lang="en-US" sz="1400" b="0" dirty="0"/>
              <a:t>MCU, microcontroller, device(s)</a:t>
            </a:r>
          </a:p>
          <a:p>
            <a:pPr marL="230188" indent="-230188"/>
            <a:r>
              <a:rPr lang="en-US" sz="1400" b="0" dirty="0" err="1"/>
              <a:t>dsPIC</a:t>
            </a:r>
            <a:r>
              <a:rPr lang="en-US" sz="1400" b="0" baseline="30000" dirty="0"/>
              <a:t>®</a:t>
            </a:r>
            <a:r>
              <a:rPr lang="en-US" sz="1400" b="0" dirty="0"/>
              <a:t> Digital Signal Controller or DSC</a:t>
            </a:r>
          </a:p>
          <a:p>
            <a:pPr marL="230188" indent="-230188"/>
            <a:r>
              <a:rPr lang="en-US" sz="1400" b="0" dirty="0"/>
              <a:t>dsPICDEM</a:t>
            </a:r>
            <a:r>
              <a:rPr lang="en-US" sz="1400" b="0" baseline="30000" dirty="0"/>
              <a:t>™</a:t>
            </a:r>
            <a:r>
              <a:rPr lang="en-US" sz="1400" b="0" dirty="0"/>
              <a:t> demonstration board</a:t>
            </a:r>
          </a:p>
          <a:p>
            <a:pPr marL="230188" indent="-230188"/>
            <a:r>
              <a:rPr lang="en-US" sz="1400" b="0" dirty="0" err="1"/>
              <a:t>MaXTouch</a:t>
            </a:r>
            <a:r>
              <a:rPr lang="en-US" sz="1400" b="0" baseline="30000" dirty="0"/>
              <a:t>® </a:t>
            </a:r>
            <a:r>
              <a:rPr lang="en-US" sz="1400" b="0" dirty="0"/>
              <a:t>touchscreen controllers</a:t>
            </a:r>
          </a:p>
          <a:p>
            <a:pPr marL="230188" indent="-230188"/>
            <a:r>
              <a:rPr lang="en-US" sz="1400" b="0" dirty="0" err="1"/>
              <a:t>megaAVR</a:t>
            </a:r>
            <a:r>
              <a:rPr lang="en-US" sz="1400" b="0" dirty="0"/>
              <a:t>® MCUs, devices</a:t>
            </a:r>
          </a:p>
          <a:p>
            <a:pPr marL="230188" indent="-230188"/>
            <a:r>
              <a:rPr lang="en-US" sz="1400" b="0" dirty="0" err="1"/>
              <a:t>Mindi</a:t>
            </a:r>
            <a:r>
              <a:rPr lang="en-US" sz="1400" b="0" dirty="0"/>
              <a:t>™ analog simulator, analog simulator tool</a:t>
            </a:r>
          </a:p>
          <a:p>
            <a:pPr marL="230188" indent="-230188"/>
            <a:r>
              <a:rPr lang="en-US" sz="1400" b="0" dirty="0"/>
              <a:t>MiWi</a:t>
            </a:r>
            <a:r>
              <a:rPr lang="en-US" sz="1400" b="0" baseline="30000" dirty="0"/>
              <a:t>™</a:t>
            </a:r>
            <a:r>
              <a:rPr lang="en-US" sz="1400" b="0" dirty="0"/>
              <a:t> wireless networking protocol</a:t>
            </a:r>
          </a:p>
          <a:p>
            <a:pPr marL="230188" indent="-230188"/>
            <a:r>
              <a:rPr lang="en-US" sz="1400" b="0" dirty="0" err="1"/>
              <a:t>motorBench</a:t>
            </a:r>
            <a:r>
              <a:rPr lang="en-US" sz="1400" b="0" dirty="0"/>
              <a:t>™ Development Suite</a:t>
            </a:r>
          </a:p>
          <a:p>
            <a:pPr marL="230188" indent="-230188"/>
            <a:r>
              <a:rPr lang="en-US" sz="1400" b="0" dirty="0"/>
              <a:t>MPLAB</a:t>
            </a:r>
            <a:r>
              <a:rPr lang="en-US" sz="1400" b="0" baseline="30000" dirty="0"/>
              <a:t>®</a:t>
            </a:r>
            <a:r>
              <a:rPr lang="en-US" sz="1400" b="0" dirty="0"/>
              <a:t> X IDE</a:t>
            </a:r>
          </a:p>
          <a:p>
            <a:pPr marL="230188" indent="-230188"/>
            <a:r>
              <a:rPr lang="en-US" sz="1400" b="0" dirty="0"/>
              <a:t>MPLAB</a:t>
            </a:r>
            <a:r>
              <a:rPr lang="en-US" sz="1400" b="0" baseline="30000" dirty="0"/>
              <a:t>® </a:t>
            </a:r>
            <a:r>
              <a:rPr lang="en-US" sz="1400" b="0" dirty="0"/>
              <a:t>REAL ICE</a:t>
            </a:r>
            <a:r>
              <a:rPr lang="en-US" sz="1400" b="0" baseline="30000" dirty="0"/>
              <a:t>™</a:t>
            </a:r>
            <a:r>
              <a:rPr lang="en-US" sz="1400" b="0" dirty="0"/>
              <a:t> In-circuit emulator</a:t>
            </a:r>
          </a:p>
          <a:p>
            <a:pPr marL="230188" indent="-230188"/>
            <a:r>
              <a:rPr lang="en-US" sz="1400" b="0" dirty="0"/>
              <a:t>MPLAB</a:t>
            </a:r>
            <a:r>
              <a:rPr lang="en-US" sz="1400" b="0" baseline="30000" dirty="0"/>
              <a:t>®</a:t>
            </a:r>
            <a:r>
              <a:rPr lang="en-US" sz="1400" b="0" dirty="0"/>
              <a:t> ICD 4</a:t>
            </a:r>
          </a:p>
          <a:p>
            <a:pPr marL="230188" indent="-230188"/>
            <a:r>
              <a:rPr lang="en-US" sz="1400" b="0" dirty="0"/>
              <a:t>MPLAB</a:t>
            </a:r>
            <a:r>
              <a:rPr lang="en-US" sz="1400" b="0" baseline="30000" dirty="0"/>
              <a:t>®</a:t>
            </a:r>
            <a:r>
              <a:rPr lang="en-US" sz="1400" b="0" dirty="0"/>
              <a:t>  XC8,16,32 Compiler</a:t>
            </a:r>
          </a:p>
          <a:p>
            <a:pPr marL="230188" indent="-230188"/>
            <a:r>
              <a:rPr lang="en-US" sz="1400" b="0" dirty="0"/>
              <a:t>MPLAB</a:t>
            </a:r>
            <a:r>
              <a:rPr lang="en-US" sz="1400" b="0" baseline="30000" dirty="0"/>
              <a:t>®</a:t>
            </a:r>
            <a:r>
              <a:rPr lang="en-US" sz="1400" b="0" dirty="0"/>
              <a:t> Harmony</a:t>
            </a:r>
          </a:p>
          <a:p>
            <a:pPr marL="230188" indent="-230188"/>
            <a:r>
              <a:rPr lang="en-US" sz="1400" b="0" dirty="0" err="1"/>
              <a:t>mTouch</a:t>
            </a:r>
            <a:r>
              <a:rPr lang="en-US" sz="1400" b="0" baseline="30000" dirty="0"/>
              <a:t> ® </a:t>
            </a:r>
            <a:r>
              <a:rPr lang="en-US" sz="1400" b="0" dirty="0"/>
              <a:t>solution, sensing solution, evaluation kit, technology, development kit</a:t>
            </a:r>
          </a:p>
          <a:p>
            <a:pPr marL="230188" indent="-230188"/>
            <a:r>
              <a:rPr lang="en-US" sz="1400" b="0" dirty="0"/>
              <a:t>PIC</a:t>
            </a:r>
            <a:r>
              <a:rPr lang="en-US" sz="1400" b="0" baseline="30000" dirty="0"/>
              <a:t>® </a:t>
            </a:r>
            <a:r>
              <a:rPr lang="en-US" sz="1400" b="0" dirty="0"/>
              <a:t>MCU, microcontroller, device(s)</a:t>
            </a:r>
          </a:p>
          <a:p>
            <a:pPr marL="230188" indent="-230188"/>
            <a:r>
              <a:rPr lang="en-US" sz="1400" b="0" dirty="0"/>
              <a:t>PICDEM</a:t>
            </a:r>
            <a:r>
              <a:rPr lang="en-US" sz="1400" b="0" baseline="30000" dirty="0"/>
              <a:t>™</a:t>
            </a:r>
            <a:r>
              <a:rPr lang="en-US" sz="1400" b="0" dirty="0"/>
              <a:t> demonstration board</a:t>
            </a:r>
          </a:p>
          <a:p>
            <a:pPr marL="230188" indent="-230188"/>
            <a:r>
              <a:rPr lang="en-US" sz="1400" b="0" dirty="0"/>
              <a:t>PICtail</a:t>
            </a:r>
            <a:r>
              <a:rPr lang="en-US" sz="1400" b="0" baseline="30000" dirty="0"/>
              <a:t>™</a:t>
            </a:r>
            <a:r>
              <a:rPr lang="en-US" sz="1400" b="0" dirty="0"/>
              <a:t> daughter board</a:t>
            </a:r>
          </a:p>
          <a:p>
            <a:pPr marL="230188" indent="-230188"/>
            <a:r>
              <a:rPr lang="en-US" sz="1400" b="0" dirty="0"/>
              <a:t>PICkit</a:t>
            </a:r>
            <a:r>
              <a:rPr lang="en-US" sz="1400" b="0" baseline="30000" dirty="0"/>
              <a:t>™</a:t>
            </a:r>
            <a:r>
              <a:rPr lang="en-US" sz="1400" b="0" dirty="0"/>
              <a:t> starter kit</a:t>
            </a:r>
          </a:p>
          <a:p>
            <a:pPr marL="230188" indent="-230188"/>
            <a:r>
              <a:rPr lang="en-US" sz="1400" b="0" dirty="0"/>
              <a:t>PICkit</a:t>
            </a:r>
            <a:r>
              <a:rPr lang="en-US" sz="1400" b="0" baseline="30000" dirty="0"/>
              <a:t>™</a:t>
            </a:r>
            <a:r>
              <a:rPr lang="en-US" sz="1400" b="0" dirty="0"/>
              <a:t> 3 programmer, debugger</a:t>
            </a:r>
          </a:p>
          <a:p>
            <a:pPr marL="230188" indent="-230188"/>
            <a:r>
              <a:rPr lang="en-US" sz="1400" b="0" dirty="0"/>
              <a:t>SAM-ICE™</a:t>
            </a:r>
          </a:p>
          <a:p>
            <a:pPr marL="230188" indent="-230188"/>
            <a:r>
              <a:rPr lang="en-US" sz="1400" b="0" dirty="0"/>
              <a:t>LoRa</a:t>
            </a:r>
            <a:r>
              <a:rPr lang="en-US" sz="1400" b="0" baseline="30000" dirty="0"/>
              <a:t>®</a:t>
            </a:r>
            <a:r>
              <a:rPr lang="en-US" sz="1400" b="0" dirty="0"/>
              <a:t>/</a:t>
            </a:r>
            <a:r>
              <a:rPr lang="en-US" sz="1400" b="0" dirty="0" err="1"/>
              <a:t>LoRaWAN</a:t>
            </a:r>
            <a:r>
              <a:rPr lang="en-US" sz="1400" b="0" dirty="0"/>
              <a:t>™</a:t>
            </a:r>
          </a:p>
          <a:p>
            <a:pPr marL="230188" indent="-230188"/>
            <a:r>
              <a:rPr lang="en-US" sz="1400" b="0" dirty="0" err="1"/>
              <a:t>tinyAVR</a:t>
            </a:r>
            <a:r>
              <a:rPr lang="en-US" sz="1600" b="0" baseline="30000" dirty="0"/>
              <a:t>® </a:t>
            </a:r>
            <a:r>
              <a:rPr lang="en-US" sz="1600" b="0" dirty="0"/>
              <a:t>microcontroller, MCU</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p>
          <a:p>
            <a:r>
              <a:rPr lang="en-US" dirty="0"/>
              <a:t>Has continued to gain popularity</a:t>
            </a:r>
          </a:p>
          <a:p>
            <a:pPr lvl="1"/>
            <a:r>
              <a:rPr lang="en-US" dirty="0"/>
              <a:t>Printers and scanners</a:t>
            </a:r>
          </a:p>
          <a:p>
            <a:pPr lvl="1"/>
            <a:r>
              <a:rPr lang="en-US" dirty="0"/>
              <a:t>Digital cameras, smart phones </a:t>
            </a:r>
            <a:r>
              <a:rPr lang="en-US" dirty="0" err="1"/>
              <a:t>etc</a:t>
            </a:r>
            <a:endParaRPr lang="en-US" dirty="0"/>
          </a:p>
          <a:p>
            <a:r>
              <a:rPr lang="en-US" dirty="0"/>
              <a:t>Has continued to evolve</a:t>
            </a:r>
          </a:p>
          <a:p>
            <a:pPr lvl="1"/>
            <a:r>
              <a:rPr lang="en-US" dirty="0"/>
              <a:t>Higher transmission speeds</a:t>
            </a:r>
          </a:p>
          <a:p>
            <a:pPr lvl="1"/>
            <a:r>
              <a:rPr lang="en-US" dirty="0"/>
              <a:t>New protocols</a:t>
            </a:r>
          </a:p>
        </p:txBody>
      </p:sp>
      <p:grpSp>
        <p:nvGrpSpPr>
          <p:cNvPr id="4" name="Group 4"/>
          <p:cNvGrpSpPr>
            <a:grpSpLocks/>
          </p:cNvGrpSpPr>
          <p:nvPr/>
        </p:nvGrpSpPr>
        <p:grpSpPr bwMode="auto">
          <a:xfrm>
            <a:off x="5105400" y="3733800"/>
            <a:ext cx="3810000" cy="2667000"/>
            <a:chOff x="3216" y="2352"/>
            <a:chExt cx="2304" cy="1365"/>
          </a:xfrm>
        </p:grpSpPr>
        <p:sp>
          <p:nvSpPr>
            <p:cNvPr id="5" name="Rectangle 5"/>
            <p:cNvSpPr>
              <a:spLocks noChangeArrowheads="1"/>
            </p:cNvSpPr>
            <p:nvPr/>
          </p:nvSpPr>
          <p:spPr bwMode="auto">
            <a:xfrm>
              <a:off x="3216" y="2352"/>
              <a:ext cx="2304" cy="1365"/>
            </a:xfrm>
            <a:prstGeom prst="rect">
              <a:avLst/>
            </a:prstGeom>
            <a:solidFill>
              <a:srgbClr val="FFF869"/>
            </a:solidFill>
            <a:ln w="25400">
              <a:solidFill>
                <a:schemeClr val="tx1"/>
              </a:solidFill>
              <a:miter lim="800000"/>
              <a:headEnd/>
              <a:tailEnd/>
            </a:ln>
          </p:spPr>
          <p:txBody>
            <a:bodyPr wrap="none"/>
            <a:lstStyle/>
            <a:p>
              <a:r>
                <a:rPr lang="en-US" sz="2000" dirty="0">
                  <a:solidFill>
                    <a:schemeClr val="tx1"/>
                  </a:solidFill>
                </a:rPr>
                <a:t>Presenter Tip</a:t>
              </a:r>
            </a:p>
          </p:txBody>
        </p:sp>
        <p:sp>
          <p:nvSpPr>
            <p:cNvPr id="6" name="Text Box 6"/>
            <p:cNvSpPr txBox="1">
              <a:spLocks noChangeArrowheads="1"/>
            </p:cNvSpPr>
            <p:nvPr/>
          </p:nvSpPr>
          <p:spPr bwMode="auto">
            <a:xfrm>
              <a:off x="3264" y="2640"/>
              <a:ext cx="2160" cy="1040"/>
            </a:xfrm>
            <a:prstGeom prst="rect">
              <a:avLst/>
            </a:prstGeom>
            <a:noFill/>
            <a:ln w="25400">
              <a:noFill/>
              <a:miter lim="800000"/>
              <a:headEnd/>
              <a:tailEnd/>
            </a:ln>
          </p:spPr>
          <p:txBody>
            <a:bodyPr>
              <a:spAutoFit/>
            </a:bodyPr>
            <a:lstStyle/>
            <a:p>
              <a:pPr algn="l">
                <a:spcBef>
                  <a:spcPct val="50000"/>
                </a:spcBef>
              </a:pPr>
              <a:r>
                <a:rPr lang="en-US" sz="1400" dirty="0">
                  <a:solidFill>
                    <a:schemeClr val="tx1"/>
                  </a:solidFill>
                </a:rPr>
                <a:t>This is a good example of a bullet slide.  There are only a few bullets and each bullet is short.  The bullets are not full sentences – they are just fragments.  This provides enough information for the presenter to remember what to say yet allows the presenter to remain as the primary element of the presentation as he/she elaborates on each point. </a:t>
              </a:r>
            </a:p>
          </p:txBody>
        </p:sp>
      </p:grpSp>
    </p:spTree>
    <p:extLst>
      <p:ext uri="{BB962C8B-B14F-4D97-AF65-F5344CB8AC3E}">
        <p14:creationId xmlns:p14="http://schemas.microsoft.com/office/powerpoint/2010/main" val="324035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110"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111"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112"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113"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114"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Bullet Slide</a:t>
            </a:r>
          </a:p>
        </p:txBody>
      </p:sp>
      <p:sp>
        <p:nvSpPr>
          <p:cNvPr id="3" name="Content Placeholder 2"/>
          <p:cNvSpPr>
            <a:spLocks noGrp="1"/>
          </p:cNvSpPr>
          <p:nvPr>
            <p:ph idx="1"/>
          </p:nvPr>
        </p:nvSpPr>
        <p:spPr/>
        <p:txBody>
          <a:bodyPr/>
          <a:lstStyle/>
          <a:p>
            <a:r>
              <a:rPr lang="en-US" dirty="0"/>
              <a:t>First released in June 2011</a:t>
            </a:r>
            <a:br>
              <a:rPr lang="en-US" dirty="0"/>
            </a:br>
            <a:endParaRPr lang="en-US" dirty="0"/>
          </a:p>
          <a:p>
            <a:r>
              <a:rPr lang="en-US" dirty="0"/>
              <a:t>Has continued to gain popularity</a:t>
            </a:r>
            <a:br>
              <a:rPr lang="en-US" dirty="0"/>
            </a:br>
            <a:endParaRPr lang="en-US" dirty="0"/>
          </a:p>
          <a:p>
            <a:r>
              <a:rPr lang="en-US" dirty="0"/>
              <a:t>Has continued to evolve</a:t>
            </a:r>
          </a:p>
        </p:txBody>
      </p:sp>
      <p:sp>
        <p:nvSpPr>
          <p:cNvPr id="5" name="Rectangle 5"/>
          <p:cNvSpPr>
            <a:spLocks noChangeArrowheads="1"/>
          </p:cNvSpPr>
          <p:nvPr/>
        </p:nvSpPr>
        <p:spPr bwMode="auto">
          <a:xfrm>
            <a:off x="4267200" y="4572000"/>
            <a:ext cx="3962399" cy="1754326"/>
          </a:xfrm>
          <a:prstGeom prst="rect">
            <a:avLst/>
          </a:prstGeom>
          <a:solidFill>
            <a:srgbClr val="FFF869"/>
          </a:solidFill>
          <a:ln w="25400">
            <a:solidFill>
              <a:schemeClr val="tx1"/>
            </a:solidFill>
            <a:miter lim="800000"/>
            <a:headEnd/>
            <a:tailEnd/>
          </a:ln>
        </p:spPr>
        <p:txBody>
          <a:bodyPr wrap="square">
            <a:spAutoFit/>
          </a:bodyPr>
          <a:lstStyle/>
          <a:p>
            <a:r>
              <a:rPr lang="en-US" sz="2000" dirty="0">
                <a:solidFill>
                  <a:schemeClr val="tx1"/>
                </a:solidFill>
              </a:rPr>
              <a:t>Presenter Tip</a:t>
            </a:r>
            <a:br>
              <a:rPr lang="en-US" sz="2000" dirty="0">
                <a:solidFill>
                  <a:schemeClr val="tx1"/>
                </a:solidFill>
              </a:rPr>
            </a:br>
            <a:endParaRPr lang="en-US" sz="2000" dirty="0">
              <a:solidFill>
                <a:schemeClr val="tx1"/>
              </a:solidFill>
            </a:endParaRPr>
          </a:p>
          <a:p>
            <a:pPr algn="l"/>
            <a:r>
              <a:rPr lang="en-US" sz="1600" b="0" dirty="0">
                <a:solidFill>
                  <a:schemeClr val="tx1"/>
                </a:solidFill>
              </a:rPr>
              <a:t>If you only have a few bullets on the slide then adding a blank line in between each bullet makes it easier to read </a:t>
            </a:r>
          </a:p>
          <a:p>
            <a:endParaRPr lang="en-US" sz="2000" dirty="0">
              <a:solidFill>
                <a:schemeClr val="tx1"/>
              </a:solidFill>
            </a:endParaRPr>
          </a:p>
        </p:txBody>
      </p:sp>
    </p:spTree>
    <p:extLst>
      <p:ext uri="{BB962C8B-B14F-4D97-AF65-F5344CB8AC3E}">
        <p14:creationId xmlns:p14="http://schemas.microsoft.com/office/powerpoint/2010/main" val="4402286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Slide with 2 Columns</a:t>
            </a:r>
          </a:p>
        </p:txBody>
      </p:sp>
      <p:sp>
        <p:nvSpPr>
          <p:cNvPr id="5" name="Content Placeholder 4"/>
          <p:cNvSpPr>
            <a:spLocks noGrp="1"/>
          </p:cNvSpPr>
          <p:nvPr>
            <p:ph sz="half" idx="1"/>
          </p:nvPr>
        </p:nvSpPr>
        <p:spPr/>
        <p:txBody>
          <a:bodyPr/>
          <a:lstStyle/>
          <a:p>
            <a:r>
              <a:rPr lang="en-US" dirty="0"/>
              <a:t>Left Column</a:t>
            </a:r>
          </a:p>
          <a:p>
            <a:r>
              <a:rPr lang="en-US" dirty="0"/>
              <a:t>Bullet</a:t>
            </a:r>
          </a:p>
          <a:p>
            <a:r>
              <a:rPr lang="en-US" dirty="0"/>
              <a:t>Bullet</a:t>
            </a:r>
          </a:p>
          <a:p>
            <a:pPr lvl="1"/>
            <a:r>
              <a:rPr lang="en-US" dirty="0"/>
              <a:t>Bullet</a:t>
            </a:r>
          </a:p>
        </p:txBody>
      </p:sp>
      <p:sp>
        <p:nvSpPr>
          <p:cNvPr id="6" name="Content Placeholder 5"/>
          <p:cNvSpPr>
            <a:spLocks noGrp="1"/>
          </p:cNvSpPr>
          <p:nvPr>
            <p:ph sz="half" idx="2"/>
          </p:nvPr>
        </p:nvSpPr>
        <p:spPr/>
        <p:txBody>
          <a:bodyPr/>
          <a:lstStyle/>
          <a:p>
            <a:r>
              <a:rPr lang="en-US" dirty="0"/>
              <a:t>Right Column</a:t>
            </a:r>
          </a:p>
          <a:p>
            <a:r>
              <a:rPr lang="en-US" dirty="0"/>
              <a:t>Bullet</a:t>
            </a:r>
          </a:p>
          <a:p>
            <a:r>
              <a:rPr lang="en-US" dirty="0"/>
              <a:t>Bullet</a:t>
            </a:r>
          </a:p>
          <a:p>
            <a:pPr lvl="1"/>
            <a:r>
              <a:rPr lang="en-US" dirty="0"/>
              <a:t>Bullet</a:t>
            </a:r>
          </a:p>
        </p:txBody>
      </p:sp>
    </p:spTree>
    <p:extLst>
      <p:ext uri="{BB962C8B-B14F-4D97-AF65-F5344CB8AC3E}">
        <p14:creationId xmlns:p14="http://schemas.microsoft.com/office/powerpoint/2010/main" val="12998811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Sample slide with text column and image</a:t>
            </a:r>
          </a:p>
        </p:txBody>
      </p:sp>
      <p:sp>
        <p:nvSpPr>
          <p:cNvPr id="9" name="Content Placeholder 8"/>
          <p:cNvSpPr>
            <a:spLocks noGrp="1"/>
          </p:cNvSpPr>
          <p:nvPr>
            <p:ph sz="half" idx="1"/>
          </p:nvPr>
        </p:nvSpPr>
        <p:spPr/>
        <p:txBody>
          <a:bodyPr/>
          <a:lstStyle/>
          <a:p>
            <a:r>
              <a:rPr lang="en-US" dirty="0"/>
              <a:t>Bullet</a:t>
            </a:r>
          </a:p>
          <a:p>
            <a:r>
              <a:rPr lang="en-US" dirty="0"/>
              <a:t>Bullet</a:t>
            </a:r>
          </a:p>
          <a:p>
            <a:r>
              <a:rPr lang="en-US" dirty="0"/>
              <a:t>Bullet</a:t>
            </a:r>
          </a:p>
        </p:txBody>
      </p:sp>
      <p:pic>
        <p:nvPicPr>
          <p:cNvPr id="11" name="Picture 2" descr="C:\Users\c07285\Desktop\Bruce copy.gif"/>
          <p:cNvPicPr>
            <a:picLocks noChangeAspect="1" noChangeArrowheads="1"/>
          </p:cNvPicPr>
          <p:nvPr/>
        </p:nvPicPr>
        <p:blipFill>
          <a:blip r:embed="rId2" cstate="print"/>
          <a:srcRect/>
          <a:stretch>
            <a:fillRect/>
          </a:stretch>
        </p:blipFill>
        <p:spPr bwMode="auto">
          <a:xfrm>
            <a:off x="4876800" y="1447800"/>
            <a:ext cx="3962400" cy="4784725"/>
          </a:xfrm>
          <a:prstGeom prst="rect">
            <a:avLst/>
          </a:prstGeom>
          <a:noFill/>
          <a:ln w="9525">
            <a:noFill/>
            <a:miter lim="800000"/>
            <a:headEnd/>
            <a:tailEnd/>
          </a:ln>
        </p:spPr>
      </p:pic>
    </p:spTree>
    <p:extLst>
      <p:ext uri="{BB962C8B-B14F-4D97-AF65-F5344CB8AC3E}">
        <p14:creationId xmlns:p14="http://schemas.microsoft.com/office/powerpoint/2010/main" val="654171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1A8C6B-BECE-4291-8C25-0D5AC4590019}"/>
              </a:ext>
            </a:extLst>
          </p:cNvPr>
          <p:cNvSpPr>
            <a:spLocks noGrp="1"/>
          </p:cNvSpPr>
          <p:nvPr>
            <p:ph type="title"/>
          </p:nvPr>
        </p:nvSpPr>
        <p:spPr>
          <a:xfrm>
            <a:off x="681487" y="2895600"/>
            <a:ext cx="7772400" cy="628650"/>
          </a:xfrm>
        </p:spPr>
        <p:txBody>
          <a:bodyPr/>
          <a:lstStyle/>
          <a:p>
            <a:r>
              <a:rPr lang="en-US" dirty="0"/>
              <a:t>This is a sample </a:t>
            </a:r>
            <a:br>
              <a:rPr lang="en-US" dirty="0"/>
            </a:br>
            <a:r>
              <a:rPr lang="en-US" dirty="0"/>
              <a:t>transition slide</a:t>
            </a:r>
          </a:p>
        </p:txBody>
      </p:sp>
      <p:grpSp>
        <p:nvGrpSpPr>
          <p:cNvPr id="6" name="Group 3">
            <a:extLst>
              <a:ext uri="{FF2B5EF4-FFF2-40B4-BE49-F238E27FC236}">
                <a16:creationId xmlns:a16="http://schemas.microsoft.com/office/drawing/2014/main" id="{8ADB592D-2A4C-45B2-9E28-74C31AE20DAE}"/>
              </a:ext>
            </a:extLst>
          </p:cNvPr>
          <p:cNvGrpSpPr>
            <a:grpSpLocks/>
          </p:cNvGrpSpPr>
          <p:nvPr/>
        </p:nvGrpSpPr>
        <p:grpSpPr bwMode="auto">
          <a:xfrm>
            <a:off x="4038600" y="4267200"/>
            <a:ext cx="5105400" cy="2259013"/>
            <a:chOff x="3264" y="2544"/>
            <a:chExt cx="2304" cy="1584"/>
          </a:xfrm>
        </p:grpSpPr>
        <p:sp>
          <p:nvSpPr>
            <p:cNvPr id="7" name="Rectangle 4">
              <a:extLst>
                <a:ext uri="{FF2B5EF4-FFF2-40B4-BE49-F238E27FC236}">
                  <a16:creationId xmlns:a16="http://schemas.microsoft.com/office/drawing/2014/main" id="{FF934950-B1CD-4070-9E68-F1073FF5E298}"/>
                </a:ext>
              </a:extLst>
            </p:cNvPr>
            <p:cNvSpPr>
              <a:spLocks noChangeArrowheads="1"/>
            </p:cNvSpPr>
            <p:nvPr/>
          </p:nvSpPr>
          <p:spPr bwMode="auto">
            <a:xfrm>
              <a:off x="3264" y="2544"/>
              <a:ext cx="2304" cy="158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8" name="Text Box 5">
              <a:extLst>
                <a:ext uri="{FF2B5EF4-FFF2-40B4-BE49-F238E27FC236}">
                  <a16:creationId xmlns:a16="http://schemas.microsoft.com/office/drawing/2014/main" id="{183D3F3E-6FE1-4C6A-AE37-D93A74522F5F}"/>
                </a:ext>
              </a:extLst>
            </p:cNvPr>
            <p:cNvSpPr txBox="1">
              <a:spLocks noChangeArrowheads="1"/>
            </p:cNvSpPr>
            <p:nvPr/>
          </p:nvSpPr>
          <p:spPr bwMode="auto">
            <a:xfrm>
              <a:off x="3312" y="2832"/>
              <a:ext cx="2160" cy="1281"/>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Transition slides are essential in most presentations.  They provide a method of clearly communicating to your audience that you have finished one section of your presentation and are moving on.  It provides an excellent place to stop while you summarize the last section and prepare your audience for what is coming next.  </a:t>
              </a:r>
              <a:br>
                <a:rPr lang="en-US" sz="1200" b="0" dirty="0">
                  <a:solidFill>
                    <a:schemeClr val="tx1"/>
                  </a:solidFill>
                </a:rPr>
              </a:br>
              <a:endParaRPr lang="en-US" sz="1200" b="0" dirty="0">
                <a:solidFill>
                  <a:schemeClr val="tx1"/>
                </a:solidFill>
              </a:endParaRPr>
            </a:p>
            <a:p>
              <a:pPr algn="l">
                <a:spcBef>
                  <a:spcPct val="50000"/>
                </a:spcBef>
              </a:pPr>
              <a:r>
                <a:rPr lang="en-US" sz="1200" b="0" dirty="0">
                  <a:solidFill>
                    <a:schemeClr val="tx1"/>
                  </a:solidFill>
                </a:rPr>
                <a:t>A Transition slide can be as simple as one blurb like you see here, or you could use a copy of your agenda slide and highlight which section you are about to start.</a:t>
              </a:r>
            </a:p>
          </p:txBody>
        </p:sp>
      </p:grpSp>
    </p:spTree>
    <p:extLst>
      <p:ext uri="{BB962C8B-B14F-4D97-AF65-F5344CB8AC3E}">
        <p14:creationId xmlns:p14="http://schemas.microsoft.com/office/powerpoint/2010/main" val="4103960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ctrTitle"/>
          </p:nvPr>
        </p:nvSpPr>
        <p:spPr>
          <a:xfrm>
            <a:off x="685800" y="3505200"/>
            <a:ext cx="7162800" cy="2438400"/>
          </a:xfrm>
        </p:spPr>
        <p:txBody>
          <a:bodyPr/>
          <a:lstStyle/>
          <a:p>
            <a:r>
              <a:rPr lang="en-US" dirty="0"/>
              <a:t>You can also use the </a:t>
            </a:r>
            <a:br>
              <a:rPr lang="en-US" dirty="0"/>
            </a:br>
            <a:r>
              <a:rPr lang="en-US" dirty="0"/>
              <a:t>Title Slide as a transition slide</a:t>
            </a:r>
          </a:p>
        </p:txBody>
      </p:sp>
    </p:spTree>
    <p:extLst>
      <p:ext uri="{BB962C8B-B14F-4D97-AF65-F5344CB8AC3E}">
        <p14:creationId xmlns:p14="http://schemas.microsoft.com/office/powerpoint/2010/main" val="1519697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Agenda</a:t>
            </a:r>
          </a:p>
        </p:txBody>
      </p:sp>
      <p:sp>
        <p:nvSpPr>
          <p:cNvPr id="3" name="Content Placeholder 2"/>
          <p:cNvSpPr>
            <a:spLocks noGrp="1"/>
          </p:cNvSpPr>
          <p:nvPr>
            <p:ph idx="1"/>
          </p:nvPr>
        </p:nvSpPr>
        <p:spPr/>
        <p:txBody>
          <a:bodyPr/>
          <a:lstStyle/>
          <a:p>
            <a:r>
              <a:rPr lang="en-US" dirty="0">
                <a:solidFill>
                  <a:schemeClr val="bg1">
                    <a:lumMod val="75000"/>
                  </a:schemeClr>
                </a:solidFill>
              </a:rPr>
              <a:t>Why use Infrared?</a:t>
            </a:r>
          </a:p>
          <a:p>
            <a:r>
              <a:rPr lang="en-US" dirty="0">
                <a:solidFill>
                  <a:schemeClr val="bg1">
                    <a:lumMod val="75000"/>
                  </a:schemeClr>
                </a:solidFill>
              </a:rPr>
              <a:t>The IrDA</a:t>
            </a:r>
            <a:r>
              <a:rPr lang="en-US" baseline="30000" dirty="0">
                <a:solidFill>
                  <a:schemeClr val="bg1">
                    <a:lumMod val="75000"/>
                  </a:schemeClr>
                </a:solidFill>
              </a:rPr>
              <a:t>®</a:t>
            </a:r>
            <a:r>
              <a:rPr lang="en-US" dirty="0">
                <a:solidFill>
                  <a:schemeClr val="bg1">
                    <a:lumMod val="75000"/>
                  </a:schemeClr>
                </a:solidFill>
              </a:rPr>
              <a:t> Standard</a:t>
            </a:r>
          </a:p>
          <a:p>
            <a:r>
              <a:rPr lang="en-US" dirty="0">
                <a:solidFill>
                  <a:schemeClr val="bg1">
                    <a:lumMod val="75000"/>
                  </a:schemeClr>
                </a:solidFill>
              </a:rPr>
              <a:t>Lab 1</a:t>
            </a:r>
          </a:p>
          <a:p>
            <a:r>
              <a:rPr lang="en-US" dirty="0"/>
              <a:t>IrDA Protocols</a:t>
            </a:r>
          </a:p>
          <a:p>
            <a:r>
              <a:rPr lang="en-US" dirty="0">
                <a:solidFill>
                  <a:schemeClr val="bg1">
                    <a:lumMod val="75000"/>
                  </a:schemeClr>
                </a:solidFill>
              </a:rPr>
              <a:t>Lab 2</a:t>
            </a:r>
          </a:p>
          <a:p>
            <a:r>
              <a:rPr lang="en-US" dirty="0">
                <a:solidFill>
                  <a:schemeClr val="bg1">
                    <a:lumMod val="75000"/>
                  </a:schemeClr>
                </a:solidFill>
              </a:rPr>
              <a:t>Summary</a:t>
            </a:r>
          </a:p>
        </p:txBody>
      </p:sp>
      <p:sp>
        <p:nvSpPr>
          <p:cNvPr id="5" name="Rectangle 4"/>
          <p:cNvSpPr>
            <a:spLocks noChangeArrowheads="1"/>
          </p:cNvSpPr>
          <p:nvPr/>
        </p:nvSpPr>
        <p:spPr bwMode="auto">
          <a:xfrm>
            <a:off x="5943600" y="1295400"/>
            <a:ext cx="3048000" cy="3962400"/>
          </a:xfrm>
          <a:prstGeom prst="rect">
            <a:avLst/>
          </a:prstGeom>
          <a:solidFill>
            <a:srgbClr val="FFF869"/>
          </a:solidFill>
          <a:ln w="25400">
            <a:solidFill>
              <a:schemeClr val="tx1"/>
            </a:solidFill>
            <a:miter lim="800000"/>
            <a:headEnd/>
            <a:tailEnd/>
          </a:ln>
        </p:spPr>
        <p:txBody>
          <a:bodyPr/>
          <a:lstStyle/>
          <a:p>
            <a:pPr algn="l"/>
            <a:r>
              <a:rPr lang="en-US" dirty="0">
                <a:solidFill>
                  <a:schemeClr val="tx1"/>
                </a:solidFill>
              </a:rPr>
              <a:t>The Agenda slide also works wonderfully as a transition slide!</a:t>
            </a:r>
          </a:p>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The highlighted item shows your attendees where you are going next, and the faded entries indicate where you are within the flow of the entire presentation. </a:t>
            </a:r>
          </a:p>
          <a:p>
            <a:pPr algn="l"/>
            <a:endParaRPr lang="en-US" sz="1600" dirty="0">
              <a:solidFill>
                <a:schemeClr val="tx1"/>
              </a:solidFill>
            </a:endParaRPr>
          </a:p>
        </p:txBody>
      </p:sp>
    </p:spTree>
    <p:extLst>
      <p:ext uri="{BB962C8B-B14F-4D97-AF65-F5344CB8AC3E}">
        <p14:creationId xmlns:p14="http://schemas.microsoft.com/office/powerpoint/2010/main" val="895825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Why is Power Factor Important?</a:t>
            </a:r>
            <a:endParaRPr lang="en-US" dirty="0"/>
          </a:p>
        </p:txBody>
      </p:sp>
      <p:sp>
        <p:nvSpPr>
          <p:cNvPr id="4" name="Oval 3"/>
          <p:cNvSpPr>
            <a:spLocks noChangeArrowheads="1"/>
          </p:cNvSpPr>
          <p:nvPr/>
        </p:nvSpPr>
        <p:spPr bwMode="auto">
          <a:xfrm>
            <a:off x="3976688" y="5602287"/>
            <a:ext cx="1241425" cy="1027113"/>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5" name="Oval 4"/>
          <p:cNvSpPr>
            <a:spLocks noChangeArrowheads="1"/>
          </p:cNvSpPr>
          <p:nvPr/>
        </p:nvSpPr>
        <p:spPr bwMode="auto">
          <a:xfrm>
            <a:off x="3943350" y="1206500"/>
            <a:ext cx="1241425" cy="1027112"/>
          </a:xfrm>
          <a:prstGeom prst="ellipse">
            <a:avLst/>
          </a:prstGeom>
          <a:solidFill>
            <a:srgbClr val="FFFF00"/>
          </a:solidFill>
          <a:ln w="22225" algn="ctr">
            <a:solidFill>
              <a:schemeClr val="bg2"/>
            </a:solidFill>
            <a:round/>
            <a:headEnd/>
            <a:tailEnd/>
          </a:ln>
        </p:spPr>
        <p:txBody>
          <a:bodyPr anchor="ctr">
            <a:spAutoFit/>
          </a:bodyPr>
          <a:lstStyle/>
          <a:p>
            <a:endParaRPr lang="en-US" dirty="0"/>
          </a:p>
        </p:txBody>
      </p:sp>
      <p:sp>
        <p:nvSpPr>
          <p:cNvPr id="6" name="Oval 5"/>
          <p:cNvSpPr>
            <a:spLocks noChangeArrowheads="1"/>
          </p:cNvSpPr>
          <p:nvPr/>
        </p:nvSpPr>
        <p:spPr bwMode="auto">
          <a:xfrm>
            <a:off x="6562725" y="3349625"/>
            <a:ext cx="1241425" cy="1027112"/>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7" name="Oval 6"/>
          <p:cNvSpPr>
            <a:spLocks noChangeArrowheads="1"/>
          </p:cNvSpPr>
          <p:nvPr/>
        </p:nvSpPr>
        <p:spPr bwMode="auto">
          <a:xfrm>
            <a:off x="1368425" y="3392487"/>
            <a:ext cx="1241425" cy="1028700"/>
          </a:xfrm>
          <a:prstGeom prst="ellipse">
            <a:avLst/>
          </a:prstGeom>
          <a:solidFill>
            <a:srgbClr val="FFFF00"/>
          </a:solidFill>
          <a:ln w="22225" algn="ctr">
            <a:solidFill>
              <a:schemeClr val="bg2"/>
            </a:solidFill>
            <a:round/>
            <a:headEnd/>
            <a:tailEnd/>
          </a:ln>
        </p:spPr>
        <p:txBody>
          <a:bodyPr wrap="none" anchor="ctr">
            <a:spAutoFit/>
          </a:bodyPr>
          <a:lstStyle/>
          <a:p>
            <a:endParaRPr lang="en-US" dirty="0"/>
          </a:p>
        </p:txBody>
      </p:sp>
      <p:sp>
        <p:nvSpPr>
          <p:cNvPr id="8" name="Text Box 7"/>
          <p:cNvSpPr txBox="1">
            <a:spLocks noChangeArrowheads="1"/>
          </p:cNvSpPr>
          <p:nvPr/>
        </p:nvSpPr>
        <p:spPr bwMode="auto">
          <a:xfrm>
            <a:off x="3841750" y="1479550"/>
            <a:ext cx="1466850" cy="366712"/>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Harmonics</a:t>
            </a:r>
          </a:p>
        </p:txBody>
      </p:sp>
      <p:sp>
        <p:nvSpPr>
          <p:cNvPr id="9" name="Text Box 8"/>
          <p:cNvSpPr txBox="1">
            <a:spLocks noChangeArrowheads="1"/>
          </p:cNvSpPr>
          <p:nvPr/>
        </p:nvSpPr>
        <p:spPr bwMode="auto">
          <a:xfrm>
            <a:off x="6400800" y="3582987"/>
            <a:ext cx="1676400" cy="581025"/>
          </a:xfrm>
          <a:prstGeom prst="rect">
            <a:avLst/>
          </a:prstGeom>
          <a:noFill/>
          <a:ln w="9525" algn="ctr">
            <a:noFill/>
            <a:miter lim="800000"/>
            <a:headEnd/>
            <a:tailEnd/>
          </a:ln>
        </p:spPr>
        <p:txBody>
          <a:bodyPr>
            <a:spAutoFit/>
          </a:bodyPr>
          <a:lstStyle/>
          <a:p>
            <a:pPr>
              <a:spcBef>
                <a:spcPct val="50000"/>
              </a:spcBef>
            </a:pPr>
            <a:r>
              <a:rPr lang="en-US" sz="1600" dirty="0">
                <a:solidFill>
                  <a:schemeClr val="tx1"/>
                </a:solidFill>
              </a:rPr>
              <a:t>Regulatory Needs</a:t>
            </a:r>
          </a:p>
        </p:txBody>
      </p:sp>
      <p:sp>
        <p:nvSpPr>
          <p:cNvPr id="10" name="Text Box 9"/>
          <p:cNvSpPr txBox="1">
            <a:spLocks noChangeArrowheads="1"/>
          </p:cNvSpPr>
          <p:nvPr/>
        </p:nvSpPr>
        <p:spPr bwMode="auto">
          <a:xfrm>
            <a:off x="1219200" y="3582987"/>
            <a:ext cx="1549400" cy="641350"/>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Energy Loss</a:t>
            </a:r>
          </a:p>
        </p:txBody>
      </p:sp>
      <p:sp>
        <p:nvSpPr>
          <p:cNvPr id="11" name="Text Box 10"/>
          <p:cNvSpPr txBox="1">
            <a:spLocks noChangeArrowheads="1"/>
          </p:cNvSpPr>
          <p:nvPr/>
        </p:nvSpPr>
        <p:spPr bwMode="auto">
          <a:xfrm>
            <a:off x="3965575" y="5942012"/>
            <a:ext cx="1208088" cy="366713"/>
          </a:xfrm>
          <a:prstGeom prst="rect">
            <a:avLst/>
          </a:prstGeom>
          <a:noFill/>
          <a:ln w="9525" algn="ctr">
            <a:noFill/>
            <a:miter lim="800000"/>
            <a:headEnd/>
            <a:tailEnd/>
          </a:ln>
        </p:spPr>
        <p:txBody>
          <a:bodyPr>
            <a:spAutoFit/>
          </a:bodyPr>
          <a:lstStyle/>
          <a:p>
            <a:pPr>
              <a:spcBef>
                <a:spcPct val="50000"/>
              </a:spcBef>
            </a:pPr>
            <a:r>
              <a:rPr lang="en-US" dirty="0">
                <a:solidFill>
                  <a:schemeClr val="tx1"/>
                </a:solidFill>
              </a:rPr>
              <a:t>Cost</a:t>
            </a:r>
          </a:p>
        </p:txBody>
      </p:sp>
      <p:sp>
        <p:nvSpPr>
          <p:cNvPr id="12" name="Line 11"/>
          <p:cNvSpPr>
            <a:spLocks noChangeShapeType="1"/>
          </p:cNvSpPr>
          <p:nvPr/>
        </p:nvSpPr>
        <p:spPr bwMode="auto">
          <a:xfrm>
            <a:off x="2611438" y="3878262"/>
            <a:ext cx="1141412" cy="0"/>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3" name="Line 12"/>
          <p:cNvSpPr>
            <a:spLocks noChangeShapeType="1"/>
          </p:cNvSpPr>
          <p:nvPr/>
        </p:nvSpPr>
        <p:spPr bwMode="auto">
          <a:xfrm>
            <a:off x="5349875" y="3862387"/>
            <a:ext cx="1206500" cy="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4" name="Line 13"/>
          <p:cNvSpPr>
            <a:spLocks noChangeShapeType="1"/>
          </p:cNvSpPr>
          <p:nvPr/>
        </p:nvSpPr>
        <p:spPr bwMode="auto">
          <a:xfrm>
            <a:off x="4583113" y="4651375"/>
            <a:ext cx="0" cy="952500"/>
          </a:xfrm>
          <a:prstGeom prst="line">
            <a:avLst/>
          </a:prstGeom>
          <a:noFill/>
          <a:ln w="15875">
            <a:solidFill>
              <a:schemeClr val="tx1"/>
            </a:solidFill>
            <a:round/>
            <a:headEnd/>
            <a:tailEnd type="triangle" w="med" len="med"/>
          </a:ln>
        </p:spPr>
        <p:txBody>
          <a:bodyPr anchor="ctr">
            <a:spAutoFit/>
          </a:bodyPr>
          <a:lstStyle/>
          <a:p>
            <a:endParaRPr lang="en-US" dirty="0"/>
          </a:p>
        </p:txBody>
      </p:sp>
      <p:sp>
        <p:nvSpPr>
          <p:cNvPr id="15" name="Line 14"/>
          <p:cNvSpPr>
            <a:spLocks noChangeShapeType="1"/>
          </p:cNvSpPr>
          <p:nvPr/>
        </p:nvSpPr>
        <p:spPr bwMode="auto">
          <a:xfrm>
            <a:off x="4559300" y="2235200"/>
            <a:ext cx="0" cy="935037"/>
          </a:xfrm>
          <a:prstGeom prst="line">
            <a:avLst/>
          </a:prstGeom>
          <a:noFill/>
          <a:ln w="15875">
            <a:solidFill>
              <a:schemeClr val="tx1"/>
            </a:solidFill>
            <a:round/>
            <a:headEnd type="triangle" w="med" len="med"/>
            <a:tailEnd/>
          </a:ln>
        </p:spPr>
        <p:txBody>
          <a:bodyPr anchor="ctr">
            <a:spAutoFit/>
          </a:bodyPr>
          <a:lstStyle/>
          <a:p>
            <a:endParaRPr lang="en-US" dirty="0"/>
          </a:p>
        </p:txBody>
      </p:sp>
      <p:sp>
        <p:nvSpPr>
          <p:cNvPr id="16" name="Oval 15"/>
          <p:cNvSpPr>
            <a:spLocks noChangeArrowheads="1"/>
          </p:cNvSpPr>
          <p:nvPr/>
        </p:nvSpPr>
        <p:spPr bwMode="auto">
          <a:xfrm>
            <a:off x="3792538" y="3163887"/>
            <a:ext cx="1582737" cy="1471613"/>
          </a:xfrm>
          <a:prstGeom prst="ellipse">
            <a:avLst/>
          </a:prstGeom>
          <a:solidFill>
            <a:srgbClr val="FF9900"/>
          </a:solidFill>
          <a:ln w="22225" algn="ctr">
            <a:solidFill>
              <a:schemeClr val="bg2"/>
            </a:solidFill>
            <a:round/>
            <a:headEnd/>
            <a:tailEnd/>
          </a:ln>
        </p:spPr>
        <p:txBody>
          <a:bodyPr anchor="ctr">
            <a:spAutoFit/>
          </a:bodyPr>
          <a:lstStyle/>
          <a:p>
            <a:endParaRPr lang="en-US" dirty="0"/>
          </a:p>
        </p:txBody>
      </p:sp>
      <p:sp>
        <p:nvSpPr>
          <p:cNvPr id="17" name="Text Box 16"/>
          <p:cNvSpPr txBox="1">
            <a:spLocks noChangeArrowheads="1"/>
          </p:cNvSpPr>
          <p:nvPr/>
        </p:nvSpPr>
        <p:spPr bwMode="auto">
          <a:xfrm>
            <a:off x="3835400" y="3509962"/>
            <a:ext cx="1460500" cy="701675"/>
          </a:xfrm>
          <a:prstGeom prst="rect">
            <a:avLst/>
          </a:prstGeom>
          <a:noFill/>
          <a:ln w="9525" algn="ctr">
            <a:noFill/>
            <a:miter lim="800000"/>
            <a:headEnd/>
            <a:tailEnd/>
          </a:ln>
        </p:spPr>
        <p:txBody>
          <a:bodyPr>
            <a:spAutoFit/>
          </a:bodyPr>
          <a:lstStyle/>
          <a:p>
            <a:pPr>
              <a:spcBef>
                <a:spcPct val="50000"/>
              </a:spcBef>
            </a:pPr>
            <a:r>
              <a:rPr lang="en-US" sz="2000" dirty="0"/>
              <a:t>Power Factor</a:t>
            </a:r>
          </a:p>
        </p:txBody>
      </p:sp>
      <p:sp>
        <p:nvSpPr>
          <p:cNvPr id="18" name="Line 17"/>
          <p:cNvSpPr>
            <a:spLocks noChangeShapeType="1"/>
          </p:cNvSpPr>
          <p:nvPr/>
        </p:nvSpPr>
        <p:spPr bwMode="auto">
          <a:xfrm>
            <a:off x="5181600" y="1690687"/>
            <a:ext cx="1955800" cy="16637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19" name="Line 18"/>
          <p:cNvSpPr>
            <a:spLocks noChangeShapeType="1"/>
          </p:cNvSpPr>
          <p:nvPr/>
        </p:nvSpPr>
        <p:spPr bwMode="auto">
          <a:xfrm flipH="1">
            <a:off x="5207000" y="4383087"/>
            <a:ext cx="1955800" cy="17526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0" name="Line 19"/>
          <p:cNvSpPr>
            <a:spLocks noChangeShapeType="1"/>
          </p:cNvSpPr>
          <p:nvPr/>
        </p:nvSpPr>
        <p:spPr bwMode="auto">
          <a:xfrm flipH="1" flipV="1">
            <a:off x="1968500" y="4421187"/>
            <a:ext cx="2006600"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1" name="Line 20"/>
          <p:cNvSpPr>
            <a:spLocks noChangeShapeType="1"/>
          </p:cNvSpPr>
          <p:nvPr/>
        </p:nvSpPr>
        <p:spPr bwMode="auto">
          <a:xfrm flipV="1">
            <a:off x="1997075" y="1677987"/>
            <a:ext cx="1939925" cy="1714500"/>
          </a:xfrm>
          <a:prstGeom prst="line">
            <a:avLst/>
          </a:prstGeom>
          <a:noFill/>
          <a:ln w="38100">
            <a:solidFill>
              <a:schemeClr val="tx1"/>
            </a:solidFill>
            <a:round/>
            <a:headEnd type="triangle" w="med" len="med"/>
            <a:tailEnd type="triangle" w="med" len="med"/>
          </a:ln>
        </p:spPr>
        <p:txBody>
          <a:bodyPr anchor="ctr">
            <a:spAutoFit/>
          </a:bodyPr>
          <a:lstStyle/>
          <a:p>
            <a:endParaRPr lang="en-US" dirty="0"/>
          </a:p>
        </p:txBody>
      </p:sp>
      <p:sp>
        <p:nvSpPr>
          <p:cNvPr id="22" name="Rectangle 21"/>
          <p:cNvSpPr>
            <a:spLocks noChangeArrowheads="1"/>
          </p:cNvSpPr>
          <p:nvPr/>
        </p:nvSpPr>
        <p:spPr bwMode="auto">
          <a:xfrm>
            <a:off x="6019800" y="1373187"/>
            <a:ext cx="2971800" cy="17526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23" name="Text Box 22"/>
          <p:cNvSpPr txBox="1">
            <a:spLocks noChangeArrowheads="1"/>
          </p:cNvSpPr>
          <p:nvPr/>
        </p:nvSpPr>
        <p:spPr bwMode="auto">
          <a:xfrm>
            <a:off x="6172200" y="1906587"/>
            <a:ext cx="2743200" cy="1169551"/>
          </a:xfrm>
          <a:prstGeom prst="rect">
            <a:avLst/>
          </a:prstGeom>
          <a:noFill/>
          <a:ln w="25400">
            <a:noFill/>
            <a:miter lim="800000"/>
            <a:headEnd/>
            <a:tailEnd/>
          </a:ln>
        </p:spPr>
        <p:txBody>
          <a:bodyPr wrap="square">
            <a:spAutoFit/>
          </a:bodyPr>
          <a:lstStyle/>
          <a:p>
            <a:pPr algn="l">
              <a:spcBef>
                <a:spcPct val="50000"/>
              </a:spcBef>
            </a:pPr>
            <a:r>
              <a:rPr lang="en-US" sz="1400" dirty="0">
                <a:solidFill>
                  <a:schemeClr val="tx1"/>
                </a:solidFill>
              </a:rPr>
              <a:t>This is a good example of a graphic.  It is very simple and uses bold, high-contrast colors…and it takes the place of bullet points!</a:t>
            </a:r>
          </a:p>
        </p:txBody>
      </p:sp>
    </p:spTree>
    <p:extLst>
      <p:ext uri="{BB962C8B-B14F-4D97-AF65-F5344CB8AC3E}">
        <p14:creationId xmlns:p14="http://schemas.microsoft.com/office/powerpoint/2010/main" val="4018918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Control Registers</a:t>
            </a:r>
          </a:p>
        </p:txBody>
      </p:sp>
      <p:sp>
        <p:nvSpPr>
          <p:cNvPr id="15363" name="Rectangle 3"/>
          <p:cNvSpPr>
            <a:spLocks noChangeArrowheads="1"/>
          </p:cNvSpPr>
          <p:nvPr/>
        </p:nvSpPr>
        <p:spPr bwMode="auto">
          <a:xfrm>
            <a:off x="4953000" y="3886200"/>
            <a:ext cx="3886200" cy="2057400"/>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5364" name="Text Box 4"/>
          <p:cNvSpPr txBox="1">
            <a:spLocks noChangeArrowheads="1"/>
          </p:cNvSpPr>
          <p:nvPr/>
        </p:nvSpPr>
        <p:spPr bwMode="auto">
          <a:xfrm>
            <a:off x="5181600" y="4419600"/>
            <a:ext cx="3429000" cy="1370013"/>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This is great example of how color can be used to focus the attention of your audience.  Again, the graphic is simple and uses bold, high-contrast colors.  By graying out the register bits that are not necessary for this part of the discussion, your eyes are immediately drawn to the highlighted bits.   </a:t>
            </a:r>
          </a:p>
        </p:txBody>
      </p:sp>
      <p:sp>
        <p:nvSpPr>
          <p:cNvPr id="15365" name="AutoShape 5"/>
          <p:cNvSpPr>
            <a:spLocks noChangeArrowheads="1"/>
          </p:cNvSpPr>
          <p:nvPr/>
        </p:nvSpPr>
        <p:spPr bwMode="auto">
          <a:xfrm>
            <a:off x="1066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PSPIF</a:t>
            </a:r>
          </a:p>
        </p:txBody>
      </p:sp>
      <p:sp>
        <p:nvSpPr>
          <p:cNvPr id="15366" name="AutoShape 6"/>
          <p:cNvSpPr>
            <a:spLocks noChangeArrowheads="1"/>
          </p:cNvSpPr>
          <p:nvPr/>
        </p:nvSpPr>
        <p:spPr bwMode="auto">
          <a:xfrm>
            <a:off x="1981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ADIF</a:t>
            </a:r>
          </a:p>
        </p:txBody>
      </p:sp>
      <p:sp>
        <p:nvSpPr>
          <p:cNvPr id="15367" name="AutoShape 7"/>
          <p:cNvSpPr>
            <a:spLocks noChangeArrowheads="1"/>
          </p:cNvSpPr>
          <p:nvPr/>
        </p:nvSpPr>
        <p:spPr bwMode="auto">
          <a:xfrm>
            <a:off x="2895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RCIF</a:t>
            </a:r>
          </a:p>
        </p:txBody>
      </p:sp>
      <p:sp>
        <p:nvSpPr>
          <p:cNvPr id="15368" name="AutoShape 8"/>
          <p:cNvSpPr>
            <a:spLocks noChangeArrowheads="1"/>
          </p:cNvSpPr>
          <p:nvPr/>
        </p:nvSpPr>
        <p:spPr bwMode="auto">
          <a:xfrm>
            <a:off x="38100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TXIF</a:t>
            </a:r>
          </a:p>
        </p:txBody>
      </p:sp>
      <p:sp>
        <p:nvSpPr>
          <p:cNvPr id="15369" name="AutoShape 9"/>
          <p:cNvSpPr>
            <a:spLocks noChangeArrowheads="1"/>
          </p:cNvSpPr>
          <p:nvPr/>
        </p:nvSpPr>
        <p:spPr bwMode="auto">
          <a:xfrm>
            <a:off x="4724400" y="2133600"/>
            <a:ext cx="914400" cy="457200"/>
          </a:xfrm>
          <a:prstGeom prst="flowChartProcess">
            <a:avLst/>
          </a:prstGeom>
          <a:solidFill>
            <a:srgbClr val="FF9900"/>
          </a:solidFill>
          <a:ln w="25400">
            <a:solidFill>
              <a:srgbClr val="000000"/>
            </a:solidFill>
            <a:miter lim="800000"/>
            <a:headEnd/>
            <a:tailEnd/>
          </a:ln>
        </p:spPr>
        <p:txBody>
          <a:bodyPr wrap="none" anchor="ctr"/>
          <a:lstStyle/>
          <a:p>
            <a:r>
              <a:rPr lang="en-US" dirty="0"/>
              <a:t>SSPIF</a:t>
            </a:r>
          </a:p>
        </p:txBody>
      </p:sp>
      <p:sp>
        <p:nvSpPr>
          <p:cNvPr id="15370" name="AutoShape 10"/>
          <p:cNvSpPr>
            <a:spLocks noChangeArrowheads="1"/>
          </p:cNvSpPr>
          <p:nvPr/>
        </p:nvSpPr>
        <p:spPr bwMode="auto">
          <a:xfrm>
            <a:off x="56388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CCP1IF</a:t>
            </a:r>
          </a:p>
        </p:txBody>
      </p:sp>
      <p:sp>
        <p:nvSpPr>
          <p:cNvPr id="15371" name="AutoShape 11"/>
          <p:cNvSpPr>
            <a:spLocks noChangeArrowheads="1"/>
          </p:cNvSpPr>
          <p:nvPr/>
        </p:nvSpPr>
        <p:spPr bwMode="auto">
          <a:xfrm>
            <a:off x="65532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TMR2IF</a:t>
            </a:r>
          </a:p>
        </p:txBody>
      </p:sp>
      <p:sp>
        <p:nvSpPr>
          <p:cNvPr id="15372" name="AutoShape 12"/>
          <p:cNvSpPr>
            <a:spLocks noChangeArrowheads="1"/>
          </p:cNvSpPr>
          <p:nvPr/>
        </p:nvSpPr>
        <p:spPr bwMode="auto">
          <a:xfrm>
            <a:off x="7467600" y="2133600"/>
            <a:ext cx="914400" cy="457200"/>
          </a:xfrm>
          <a:prstGeom prst="flowChartProcess">
            <a:avLst/>
          </a:prstGeom>
          <a:solidFill>
            <a:srgbClr val="DDDDDD"/>
          </a:solidFill>
          <a:ln w="25400">
            <a:solidFill>
              <a:srgbClr val="000000"/>
            </a:solidFill>
            <a:miter lim="800000"/>
            <a:headEnd/>
            <a:tailEnd/>
          </a:ln>
        </p:spPr>
        <p:txBody>
          <a:bodyPr wrap="none" anchor="ctr"/>
          <a:lstStyle/>
          <a:p>
            <a:r>
              <a:rPr lang="en-US" dirty="0">
                <a:solidFill>
                  <a:srgbClr val="B2B2B2"/>
                </a:solidFill>
              </a:rPr>
              <a:t>TMR1IF</a:t>
            </a:r>
          </a:p>
        </p:txBody>
      </p:sp>
      <p:sp>
        <p:nvSpPr>
          <p:cNvPr id="15373" name="Text Box 13"/>
          <p:cNvSpPr txBox="1">
            <a:spLocks noChangeArrowheads="1"/>
          </p:cNvSpPr>
          <p:nvPr/>
        </p:nvSpPr>
        <p:spPr bwMode="auto">
          <a:xfrm>
            <a:off x="990600" y="1600200"/>
            <a:ext cx="749300" cy="396875"/>
          </a:xfrm>
          <a:prstGeom prst="rect">
            <a:avLst/>
          </a:prstGeom>
          <a:noFill/>
          <a:ln w="25400">
            <a:noFill/>
            <a:miter lim="800000"/>
            <a:headEnd/>
            <a:tailEnd/>
          </a:ln>
        </p:spPr>
        <p:txBody>
          <a:bodyPr wrap="none">
            <a:spAutoFit/>
          </a:bodyPr>
          <a:lstStyle/>
          <a:p>
            <a:pPr algn="l"/>
            <a:r>
              <a:rPr lang="en-US" sz="2000" dirty="0"/>
              <a:t>PIR1</a:t>
            </a:r>
          </a:p>
        </p:txBody>
      </p:sp>
      <p:sp>
        <p:nvSpPr>
          <p:cNvPr id="15374" name="Text Box 14"/>
          <p:cNvSpPr txBox="1">
            <a:spLocks noChangeArrowheads="1"/>
          </p:cNvSpPr>
          <p:nvPr/>
        </p:nvSpPr>
        <p:spPr bwMode="auto">
          <a:xfrm>
            <a:off x="990600" y="2574925"/>
            <a:ext cx="3905250" cy="1006475"/>
          </a:xfrm>
          <a:prstGeom prst="rect">
            <a:avLst/>
          </a:prstGeom>
          <a:noFill/>
          <a:ln w="25400">
            <a:noFill/>
            <a:miter lim="800000"/>
            <a:headEnd/>
            <a:tailEnd/>
          </a:ln>
        </p:spPr>
        <p:txBody>
          <a:bodyPr wrap="none">
            <a:spAutoFit/>
          </a:bodyPr>
          <a:lstStyle/>
          <a:p>
            <a:pPr algn="l"/>
            <a:r>
              <a:rPr lang="en-US" sz="2000" dirty="0">
                <a:solidFill>
                  <a:schemeClr val="tx1"/>
                </a:solidFill>
              </a:rPr>
              <a:t>CONTROL</a:t>
            </a:r>
          </a:p>
          <a:p>
            <a:pPr algn="l"/>
            <a:r>
              <a:rPr lang="en-US" sz="2000" dirty="0">
                <a:solidFill>
                  <a:schemeClr val="tx1"/>
                </a:solidFill>
              </a:rPr>
              <a:t>	TXIF – TXREG is empty</a:t>
            </a:r>
          </a:p>
          <a:p>
            <a:pPr algn="l"/>
            <a:r>
              <a:rPr lang="en-US" sz="2000" dirty="0">
                <a:solidFill>
                  <a:schemeClr val="tx1"/>
                </a:solidFill>
              </a:rPr>
              <a:t>	RCIF – RCREG is full</a:t>
            </a:r>
          </a:p>
        </p:txBody>
      </p:sp>
    </p:spTree>
    <p:extLst>
      <p:ext uri="{BB962C8B-B14F-4D97-AF65-F5344CB8AC3E}">
        <p14:creationId xmlns:p14="http://schemas.microsoft.com/office/powerpoint/2010/main" val="325444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Make lines easy to see</a:t>
            </a:r>
          </a:p>
        </p:txBody>
      </p:sp>
      <p:cxnSp>
        <p:nvCxnSpPr>
          <p:cNvPr id="16387" name="Straight Arrow Connector 4"/>
          <p:cNvCxnSpPr>
            <a:cxnSpLocks noChangeShapeType="1"/>
          </p:cNvCxnSpPr>
          <p:nvPr/>
        </p:nvCxnSpPr>
        <p:spPr bwMode="auto">
          <a:xfrm>
            <a:off x="3124200" y="3048000"/>
            <a:ext cx="1752600" cy="0"/>
          </a:xfrm>
          <a:prstGeom prst="straightConnector1">
            <a:avLst/>
          </a:prstGeom>
          <a:noFill/>
          <a:ln w="12700" algn="ctr">
            <a:solidFill>
              <a:srgbClr val="99FF33"/>
            </a:solidFill>
            <a:round/>
            <a:headEnd/>
            <a:tailEnd type="arrow" w="med" len="med"/>
          </a:ln>
        </p:spPr>
      </p:cxnSp>
      <p:sp>
        <p:nvSpPr>
          <p:cNvPr id="16388" name="TextBox 5"/>
          <p:cNvSpPr txBox="1">
            <a:spLocks noChangeArrowheads="1"/>
          </p:cNvSpPr>
          <p:nvPr/>
        </p:nvSpPr>
        <p:spPr bwMode="auto">
          <a:xfrm>
            <a:off x="4876800" y="2830513"/>
            <a:ext cx="609600" cy="369887"/>
          </a:xfrm>
          <a:prstGeom prst="rect">
            <a:avLst/>
          </a:prstGeom>
          <a:noFill/>
          <a:ln w="9525">
            <a:noFill/>
            <a:miter lim="800000"/>
            <a:headEnd/>
            <a:tailEnd/>
          </a:ln>
        </p:spPr>
        <p:txBody>
          <a:bodyPr>
            <a:spAutoFit/>
          </a:bodyPr>
          <a:lstStyle/>
          <a:p>
            <a:pPr algn="l"/>
            <a:r>
              <a:rPr lang="en-US" dirty="0"/>
              <a:t>No!</a:t>
            </a:r>
          </a:p>
        </p:txBody>
      </p:sp>
      <p:cxnSp>
        <p:nvCxnSpPr>
          <p:cNvPr id="16389" name="Straight Arrow Connector 6"/>
          <p:cNvCxnSpPr>
            <a:cxnSpLocks noChangeShapeType="1"/>
          </p:cNvCxnSpPr>
          <p:nvPr/>
        </p:nvCxnSpPr>
        <p:spPr bwMode="auto">
          <a:xfrm>
            <a:off x="3124200" y="3505200"/>
            <a:ext cx="1752600" cy="0"/>
          </a:xfrm>
          <a:prstGeom prst="straightConnector1">
            <a:avLst/>
          </a:prstGeom>
          <a:noFill/>
          <a:ln w="12700" algn="ctr">
            <a:solidFill>
              <a:srgbClr val="FFFF00"/>
            </a:solidFill>
            <a:round/>
            <a:headEnd/>
            <a:tailEnd type="arrow" w="med" len="med"/>
          </a:ln>
        </p:spPr>
      </p:cxnSp>
      <p:sp>
        <p:nvSpPr>
          <p:cNvPr id="16390" name="TextBox 7"/>
          <p:cNvSpPr txBox="1">
            <a:spLocks noChangeArrowheads="1"/>
          </p:cNvSpPr>
          <p:nvPr/>
        </p:nvSpPr>
        <p:spPr bwMode="auto">
          <a:xfrm>
            <a:off x="4876800" y="3352800"/>
            <a:ext cx="609600" cy="369888"/>
          </a:xfrm>
          <a:prstGeom prst="rect">
            <a:avLst/>
          </a:prstGeom>
          <a:noFill/>
          <a:ln w="9525">
            <a:noFill/>
            <a:miter lim="800000"/>
            <a:headEnd/>
            <a:tailEnd/>
          </a:ln>
        </p:spPr>
        <p:txBody>
          <a:bodyPr>
            <a:spAutoFit/>
          </a:bodyPr>
          <a:lstStyle/>
          <a:p>
            <a:pPr algn="l"/>
            <a:r>
              <a:rPr lang="en-US" dirty="0"/>
              <a:t>No!</a:t>
            </a:r>
          </a:p>
        </p:txBody>
      </p:sp>
      <p:sp>
        <p:nvSpPr>
          <p:cNvPr id="16391" name="TextBox 11"/>
          <p:cNvSpPr txBox="1">
            <a:spLocks noChangeArrowheads="1"/>
          </p:cNvSpPr>
          <p:nvPr/>
        </p:nvSpPr>
        <p:spPr bwMode="auto">
          <a:xfrm>
            <a:off x="4876800" y="3886200"/>
            <a:ext cx="533400" cy="369888"/>
          </a:xfrm>
          <a:prstGeom prst="rect">
            <a:avLst/>
          </a:prstGeom>
          <a:noFill/>
          <a:ln w="9525">
            <a:noFill/>
            <a:miter lim="800000"/>
            <a:headEnd/>
            <a:tailEnd/>
          </a:ln>
        </p:spPr>
        <p:txBody>
          <a:bodyPr>
            <a:spAutoFit/>
          </a:bodyPr>
          <a:lstStyle/>
          <a:p>
            <a:pPr algn="l"/>
            <a:r>
              <a:rPr lang="en-US" dirty="0"/>
              <a:t>Ok</a:t>
            </a:r>
          </a:p>
        </p:txBody>
      </p:sp>
      <p:sp>
        <p:nvSpPr>
          <p:cNvPr id="16392" name="Rectangle 12"/>
          <p:cNvSpPr>
            <a:spLocks noChangeArrowheads="1"/>
          </p:cNvSpPr>
          <p:nvPr/>
        </p:nvSpPr>
        <p:spPr bwMode="auto">
          <a:xfrm>
            <a:off x="1600200" y="2819400"/>
            <a:ext cx="1295400" cy="381000"/>
          </a:xfrm>
          <a:prstGeom prst="rect">
            <a:avLst/>
          </a:prstGeom>
          <a:noFill/>
          <a:ln w="12700" algn="ctr">
            <a:solidFill>
              <a:srgbClr val="99FF33"/>
            </a:solidFill>
            <a:round/>
            <a:headEnd/>
            <a:tailEnd/>
          </a:ln>
        </p:spPr>
        <p:txBody>
          <a:bodyPr wrap="none" anchor="ctr"/>
          <a:lstStyle/>
          <a:p>
            <a:endParaRPr lang="en-US" dirty="0"/>
          </a:p>
        </p:txBody>
      </p:sp>
      <p:sp>
        <p:nvSpPr>
          <p:cNvPr id="16393" name="Rectangle 14"/>
          <p:cNvSpPr>
            <a:spLocks noChangeArrowheads="1"/>
          </p:cNvSpPr>
          <p:nvPr/>
        </p:nvSpPr>
        <p:spPr bwMode="auto">
          <a:xfrm>
            <a:off x="1600200" y="3352800"/>
            <a:ext cx="1295400" cy="381000"/>
          </a:xfrm>
          <a:prstGeom prst="rect">
            <a:avLst/>
          </a:prstGeom>
          <a:noFill/>
          <a:ln w="12700" algn="ctr">
            <a:solidFill>
              <a:srgbClr val="FFFF00"/>
            </a:solidFill>
            <a:round/>
            <a:headEnd/>
            <a:tailEnd/>
          </a:ln>
        </p:spPr>
        <p:txBody>
          <a:bodyPr wrap="none" anchor="ctr"/>
          <a:lstStyle/>
          <a:p>
            <a:endParaRPr lang="en-US" dirty="0"/>
          </a:p>
        </p:txBody>
      </p:sp>
      <p:sp>
        <p:nvSpPr>
          <p:cNvPr id="16394" name="TextBox 15"/>
          <p:cNvSpPr txBox="1">
            <a:spLocks noChangeArrowheads="1"/>
          </p:cNvSpPr>
          <p:nvPr/>
        </p:nvSpPr>
        <p:spPr bwMode="auto">
          <a:xfrm>
            <a:off x="152400" y="1219200"/>
            <a:ext cx="8763000" cy="1200150"/>
          </a:xfrm>
          <a:prstGeom prst="rect">
            <a:avLst/>
          </a:prstGeom>
          <a:noFill/>
          <a:ln w="9525">
            <a:noFill/>
            <a:miter lim="800000"/>
            <a:headEnd/>
            <a:tailEnd/>
          </a:ln>
        </p:spPr>
        <p:txBody>
          <a:bodyPr>
            <a:spAutoFit/>
          </a:bodyPr>
          <a:lstStyle/>
          <a:p>
            <a:pPr algn="l"/>
            <a:r>
              <a:rPr lang="en-US" sz="2400" dirty="0"/>
              <a:t>Keep in mind that when viewing your presentation with a projector, some colors and thin lines will not be as visible as what you see on your screen.</a:t>
            </a:r>
          </a:p>
        </p:txBody>
      </p:sp>
      <p:sp>
        <p:nvSpPr>
          <p:cNvPr id="16395" name="TextBox 17"/>
          <p:cNvSpPr txBox="1">
            <a:spLocks noChangeArrowheads="1"/>
          </p:cNvSpPr>
          <p:nvPr/>
        </p:nvSpPr>
        <p:spPr bwMode="auto">
          <a:xfrm>
            <a:off x="5715000" y="2819400"/>
            <a:ext cx="2590800" cy="369888"/>
          </a:xfrm>
          <a:prstGeom prst="rect">
            <a:avLst/>
          </a:prstGeom>
          <a:noFill/>
          <a:ln w="9525">
            <a:noFill/>
            <a:miter lim="800000"/>
            <a:headEnd/>
            <a:tailEnd/>
          </a:ln>
        </p:spPr>
        <p:txBody>
          <a:bodyPr>
            <a:spAutoFit/>
          </a:bodyPr>
          <a:lstStyle/>
          <a:p>
            <a:pPr algn="l"/>
            <a:r>
              <a:rPr lang="en-US" dirty="0"/>
              <a:t>Line weight = 1</a:t>
            </a:r>
          </a:p>
        </p:txBody>
      </p:sp>
      <p:sp>
        <p:nvSpPr>
          <p:cNvPr id="16396" name="TextBox 18"/>
          <p:cNvSpPr txBox="1">
            <a:spLocks noChangeArrowheads="1"/>
          </p:cNvSpPr>
          <p:nvPr/>
        </p:nvSpPr>
        <p:spPr bwMode="auto">
          <a:xfrm>
            <a:off x="5715000" y="3363913"/>
            <a:ext cx="2590800" cy="369887"/>
          </a:xfrm>
          <a:prstGeom prst="rect">
            <a:avLst/>
          </a:prstGeom>
          <a:noFill/>
          <a:ln w="9525">
            <a:noFill/>
            <a:miter lim="800000"/>
            <a:headEnd/>
            <a:tailEnd/>
          </a:ln>
        </p:spPr>
        <p:txBody>
          <a:bodyPr>
            <a:spAutoFit/>
          </a:bodyPr>
          <a:lstStyle/>
          <a:p>
            <a:pPr algn="l"/>
            <a:r>
              <a:rPr lang="en-US" dirty="0"/>
              <a:t>Line weight = 1</a:t>
            </a:r>
          </a:p>
        </p:txBody>
      </p:sp>
      <p:cxnSp>
        <p:nvCxnSpPr>
          <p:cNvPr id="16397" name="Straight Arrow Connector 20"/>
          <p:cNvCxnSpPr>
            <a:cxnSpLocks noChangeShapeType="1"/>
          </p:cNvCxnSpPr>
          <p:nvPr/>
        </p:nvCxnSpPr>
        <p:spPr bwMode="auto">
          <a:xfrm>
            <a:off x="3124200" y="4114800"/>
            <a:ext cx="1752600" cy="0"/>
          </a:xfrm>
          <a:prstGeom prst="straightConnector1">
            <a:avLst/>
          </a:prstGeom>
          <a:noFill/>
          <a:ln w="28575" algn="ctr">
            <a:solidFill>
              <a:srgbClr val="FFC000"/>
            </a:solidFill>
            <a:round/>
            <a:headEnd/>
            <a:tailEnd type="arrow" w="med" len="med"/>
          </a:ln>
        </p:spPr>
      </p:cxnSp>
      <p:sp>
        <p:nvSpPr>
          <p:cNvPr id="16398" name="Rectangle 21"/>
          <p:cNvSpPr>
            <a:spLocks noChangeArrowheads="1"/>
          </p:cNvSpPr>
          <p:nvPr/>
        </p:nvSpPr>
        <p:spPr bwMode="auto">
          <a:xfrm>
            <a:off x="1600200" y="3886200"/>
            <a:ext cx="1295400" cy="381000"/>
          </a:xfrm>
          <a:prstGeom prst="rect">
            <a:avLst/>
          </a:prstGeom>
          <a:noFill/>
          <a:ln w="28575" algn="ctr">
            <a:solidFill>
              <a:srgbClr val="FFC000"/>
            </a:solidFill>
            <a:round/>
            <a:headEnd/>
            <a:tailEnd/>
          </a:ln>
        </p:spPr>
        <p:txBody>
          <a:bodyPr wrap="none" anchor="ctr"/>
          <a:lstStyle/>
          <a:p>
            <a:endParaRPr lang="en-US" dirty="0"/>
          </a:p>
        </p:txBody>
      </p:sp>
      <p:sp>
        <p:nvSpPr>
          <p:cNvPr id="16399" name="TextBox 22"/>
          <p:cNvSpPr txBox="1">
            <a:spLocks noChangeArrowheads="1"/>
          </p:cNvSpPr>
          <p:nvPr/>
        </p:nvSpPr>
        <p:spPr bwMode="auto">
          <a:xfrm>
            <a:off x="5715000" y="3886200"/>
            <a:ext cx="2590800" cy="369888"/>
          </a:xfrm>
          <a:prstGeom prst="rect">
            <a:avLst/>
          </a:prstGeom>
          <a:noFill/>
          <a:ln w="9525">
            <a:noFill/>
            <a:miter lim="800000"/>
            <a:headEnd/>
            <a:tailEnd/>
          </a:ln>
        </p:spPr>
        <p:txBody>
          <a:bodyPr>
            <a:spAutoFit/>
          </a:bodyPr>
          <a:lstStyle/>
          <a:p>
            <a:pPr algn="l"/>
            <a:r>
              <a:rPr lang="en-US" dirty="0"/>
              <a:t>Line weight = 2 1/4</a:t>
            </a:r>
          </a:p>
        </p:txBody>
      </p:sp>
      <p:cxnSp>
        <p:nvCxnSpPr>
          <p:cNvPr id="16400" name="Straight Arrow Connector 23"/>
          <p:cNvCxnSpPr>
            <a:cxnSpLocks noChangeShapeType="1"/>
          </p:cNvCxnSpPr>
          <p:nvPr/>
        </p:nvCxnSpPr>
        <p:spPr bwMode="auto">
          <a:xfrm>
            <a:off x="3124200" y="4724400"/>
            <a:ext cx="1752600" cy="0"/>
          </a:xfrm>
          <a:prstGeom prst="straightConnector1">
            <a:avLst/>
          </a:prstGeom>
          <a:noFill/>
          <a:ln w="38100" algn="ctr">
            <a:solidFill>
              <a:schemeClr val="tx1"/>
            </a:solidFill>
            <a:round/>
            <a:headEnd/>
            <a:tailEnd type="arrow" w="med" len="med"/>
          </a:ln>
        </p:spPr>
      </p:cxnSp>
      <p:sp>
        <p:nvSpPr>
          <p:cNvPr id="16401" name="Rectangle 24"/>
          <p:cNvSpPr>
            <a:spLocks noChangeArrowheads="1"/>
          </p:cNvSpPr>
          <p:nvPr/>
        </p:nvSpPr>
        <p:spPr bwMode="auto">
          <a:xfrm>
            <a:off x="1600200" y="4495800"/>
            <a:ext cx="1295400" cy="381000"/>
          </a:xfrm>
          <a:prstGeom prst="rect">
            <a:avLst/>
          </a:prstGeom>
          <a:noFill/>
          <a:ln w="38100" algn="ctr">
            <a:solidFill>
              <a:schemeClr val="tx1"/>
            </a:solidFill>
            <a:round/>
            <a:headEnd/>
            <a:tailEnd/>
          </a:ln>
        </p:spPr>
        <p:txBody>
          <a:bodyPr wrap="none" anchor="ctr"/>
          <a:lstStyle/>
          <a:p>
            <a:endParaRPr lang="en-US" dirty="0"/>
          </a:p>
        </p:txBody>
      </p:sp>
      <p:sp>
        <p:nvSpPr>
          <p:cNvPr id="16402" name="TextBox 25"/>
          <p:cNvSpPr txBox="1">
            <a:spLocks noChangeArrowheads="1"/>
          </p:cNvSpPr>
          <p:nvPr/>
        </p:nvSpPr>
        <p:spPr bwMode="auto">
          <a:xfrm>
            <a:off x="4876800" y="4495800"/>
            <a:ext cx="838200" cy="369888"/>
          </a:xfrm>
          <a:prstGeom prst="rect">
            <a:avLst/>
          </a:prstGeom>
          <a:noFill/>
          <a:ln w="9525">
            <a:noFill/>
            <a:miter lim="800000"/>
            <a:headEnd/>
            <a:tailEnd/>
          </a:ln>
        </p:spPr>
        <p:txBody>
          <a:bodyPr>
            <a:spAutoFit/>
          </a:bodyPr>
          <a:lstStyle/>
          <a:p>
            <a:pPr algn="l"/>
            <a:r>
              <a:rPr lang="en-US" dirty="0"/>
              <a:t>Good</a:t>
            </a:r>
          </a:p>
        </p:txBody>
      </p:sp>
      <p:sp>
        <p:nvSpPr>
          <p:cNvPr id="16403" name="TextBox 26"/>
          <p:cNvSpPr txBox="1">
            <a:spLocks noChangeArrowheads="1"/>
          </p:cNvSpPr>
          <p:nvPr/>
        </p:nvSpPr>
        <p:spPr bwMode="auto">
          <a:xfrm>
            <a:off x="5715000" y="4495800"/>
            <a:ext cx="2590800" cy="369888"/>
          </a:xfrm>
          <a:prstGeom prst="rect">
            <a:avLst/>
          </a:prstGeom>
          <a:noFill/>
          <a:ln w="9525">
            <a:noFill/>
            <a:miter lim="800000"/>
            <a:headEnd/>
            <a:tailEnd/>
          </a:ln>
        </p:spPr>
        <p:txBody>
          <a:bodyPr>
            <a:spAutoFit/>
          </a:bodyPr>
          <a:lstStyle/>
          <a:p>
            <a:pPr algn="l"/>
            <a:r>
              <a:rPr lang="en-US" dirty="0"/>
              <a:t>Line weight = 3</a:t>
            </a:r>
          </a:p>
        </p:txBody>
      </p:sp>
      <p:cxnSp>
        <p:nvCxnSpPr>
          <p:cNvPr id="16404" name="Straight Arrow Connector 27"/>
          <p:cNvCxnSpPr>
            <a:cxnSpLocks noChangeShapeType="1"/>
          </p:cNvCxnSpPr>
          <p:nvPr/>
        </p:nvCxnSpPr>
        <p:spPr bwMode="auto">
          <a:xfrm>
            <a:off x="3124200" y="5334000"/>
            <a:ext cx="1752600" cy="0"/>
          </a:xfrm>
          <a:prstGeom prst="straightConnector1">
            <a:avLst/>
          </a:prstGeom>
          <a:noFill/>
          <a:ln w="50800" algn="ctr">
            <a:solidFill>
              <a:srgbClr val="0000FF"/>
            </a:solidFill>
            <a:round/>
            <a:headEnd/>
            <a:tailEnd type="arrow" w="med" len="med"/>
          </a:ln>
        </p:spPr>
      </p:cxnSp>
      <p:sp>
        <p:nvSpPr>
          <p:cNvPr id="16405" name="Rectangle 28"/>
          <p:cNvSpPr>
            <a:spLocks noChangeArrowheads="1"/>
          </p:cNvSpPr>
          <p:nvPr/>
        </p:nvSpPr>
        <p:spPr bwMode="auto">
          <a:xfrm>
            <a:off x="1600200" y="5105400"/>
            <a:ext cx="1295400" cy="381000"/>
          </a:xfrm>
          <a:prstGeom prst="rect">
            <a:avLst/>
          </a:prstGeom>
          <a:noFill/>
          <a:ln w="50800" algn="ctr">
            <a:solidFill>
              <a:srgbClr val="0000FF"/>
            </a:solidFill>
            <a:round/>
            <a:headEnd/>
            <a:tailEnd/>
          </a:ln>
        </p:spPr>
        <p:txBody>
          <a:bodyPr wrap="none" anchor="ctr"/>
          <a:lstStyle/>
          <a:p>
            <a:endParaRPr lang="en-US" dirty="0"/>
          </a:p>
        </p:txBody>
      </p:sp>
      <p:sp>
        <p:nvSpPr>
          <p:cNvPr id="16406" name="TextBox 29"/>
          <p:cNvSpPr txBox="1">
            <a:spLocks noChangeArrowheads="1"/>
          </p:cNvSpPr>
          <p:nvPr/>
        </p:nvSpPr>
        <p:spPr bwMode="auto">
          <a:xfrm>
            <a:off x="4876800" y="5105400"/>
            <a:ext cx="914400" cy="369888"/>
          </a:xfrm>
          <a:prstGeom prst="rect">
            <a:avLst/>
          </a:prstGeom>
          <a:noFill/>
          <a:ln w="9525">
            <a:noFill/>
            <a:miter lim="800000"/>
            <a:headEnd/>
            <a:tailEnd/>
          </a:ln>
        </p:spPr>
        <p:txBody>
          <a:bodyPr>
            <a:spAutoFit/>
          </a:bodyPr>
          <a:lstStyle/>
          <a:p>
            <a:pPr algn="l"/>
            <a:r>
              <a:rPr lang="en-US" dirty="0"/>
              <a:t>Better</a:t>
            </a:r>
          </a:p>
        </p:txBody>
      </p:sp>
      <p:sp>
        <p:nvSpPr>
          <p:cNvPr id="16407" name="TextBox 30"/>
          <p:cNvSpPr txBox="1">
            <a:spLocks noChangeArrowheads="1"/>
          </p:cNvSpPr>
          <p:nvPr/>
        </p:nvSpPr>
        <p:spPr bwMode="auto">
          <a:xfrm>
            <a:off x="5715000" y="5105400"/>
            <a:ext cx="2590800" cy="369888"/>
          </a:xfrm>
          <a:prstGeom prst="rect">
            <a:avLst/>
          </a:prstGeom>
          <a:noFill/>
          <a:ln w="9525">
            <a:noFill/>
            <a:miter lim="800000"/>
            <a:headEnd/>
            <a:tailEnd/>
          </a:ln>
        </p:spPr>
        <p:txBody>
          <a:bodyPr>
            <a:spAutoFit/>
          </a:bodyPr>
          <a:lstStyle/>
          <a:p>
            <a:pPr algn="l"/>
            <a:r>
              <a:rPr lang="en-US" dirty="0"/>
              <a:t>Line weight = 4</a:t>
            </a:r>
          </a:p>
        </p:txBody>
      </p:sp>
    </p:spTree>
    <p:extLst>
      <p:ext uri="{BB962C8B-B14F-4D97-AF65-F5344CB8AC3E}">
        <p14:creationId xmlns:p14="http://schemas.microsoft.com/office/powerpoint/2010/main" val="1519204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401888"/>
            <a:ext cx="7861300" cy="1901825"/>
          </a:xfrm>
        </p:spPr>
        <p:txBody>
          <a:bodyPr/>
          <a:lstStyle/>
          <a:p>
            <a:pPr eaLnBrk="1" hangingPunct="1">
              <a:lnSpc>
                <a:spcPct val="90000"/>
              </a:lnSpc>
            </a:pPr>
            <a:r>
              <a:rPr lang="en-US" dirty="0"/>
              <a:t>Lab 1:</a:t>
            </a:r>
            <a:br>
              <a:rPr lang="en-US" dirty="0"/>
            </a:br>
            <a:r>
              <a:rPr lang="en-US" dirty="0"/>
              <a:t>Getting Started</a:t>
            </a:r>
            <a:br>
              <a:rPr lang="en-US" dirty="0"/>
            </a:br>
            <a:endParaRPr lang="en-US" dirty="0"/>
          </a:p>
        </p:txBody>
      </p:sp>
      <p:sp>
        <p:nvSpPr>
          <p:cNvPr id="17411" name="Rectangle 3"/>
          <p:cNvSpPr>
            <a:spLocks noChangeArrowheads="1"/>
          </p:cNvSpPr>
          <p:nvPr/>
        </p:nvSpPr>
        <p:spPr bwMode="auto">
          <a:xfrm>
            <a:off x="4876800" y="4267200"/>
            <a:ext cx="3886200" cy="914400"/>
          </a:xfrm>
          <a:prstGeom prst="rect">
            <a:avLst/>
          </a:prstGeom>
          <a:solidFill>
            <a:srgbClr val="FFF869"/>
          </a:solidFill>
          <a:ln w="25400">
            <a:solidFill>
              <a:schemeClr val="tx1"/>
            </a:solidFill>
            <a:miter lim="800000"/>
            <a:headEnd/>
            <a:tailEnd/>
          </a:ln>
        </p:spPr>
        <p:txBody>
          <a:bodyPr wrap="none"/>
          <a:lstStyle/>
          <a:p>
            <a:endParaRPr lang="en-US" dirty="0">
              <a:solidFill>
                <a:schemeClr val="tx1"/>
              </a:solidFill>
            </a:endParaRPr>
          </a:p>
        </p:txBody>
      </p:sp>
      <p:sp>
        <p:nvSpPr>
          <p:cNvPr id="17412" name="Text Box 4"/>
          <p:cNvSpPr txBox="1">
            <a:spLocks noChangeArrowheads="1"/>
          </p:cNvSpPr>
          <p:nvPr/>
        </p:nvSpPr>
        <p:spPr bwMode="auto">
          <a:xfrm>
            <a:off x="5181600" y="4419600"/>
            <a:ext cx="3429000" cy="45720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Make sure you have a header slide for each Lab.</a:t>
            </a:r>
          </a:p>
        </p:txBody>
      </p:sp>
    </p:spTree>
    <p:extLst>
      <p:ext uri="{BB962C8B-B14F-4D97-AF65-F5344CB8AC3E}">
        <p14:creationId xmlns:p14="http://schemas.microsoft.com/office/powerpoint/2010/main" val="269290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34"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35"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36"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37"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38"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Lab 1 Objectives</a:t>
            </a:r>
          </a:p>
        </p:txBody>
      </p:sp>
      <p:sp>
        <p:nvSpPr>
          <p:cNvPr id="18435" name="Rectangle 3"/>
          <p:cNvSpPr>
            <a:spLocks noGrp="1" noChangeArrowheads="1"/>
          </p:cNvSpPr>
          <p:nvPr>
            <p:ph idx="1"/>
          </p:nvPr>
        </p:nvSpPr>
        <p:spPr/>
        <p:txBody>
          <a:bodyPr/>
          <a:lstStyle/>
          <a:p>
            <a:pPr eaLnBrk="1" hangingPunct="1"/>
            <a:r>
              <a:rPr lang="en-US" dirty="0"/>
              <a:t>Give quick look at demo board</a:t>
            </a:r>
          </a:p>
          <a:p>
            <a:pPr eaLnBrk="1" hangingPunct="1"/>
            <a:r>
              <a:rPr lang="en-US" dirty="0"/>
              <a:t>Show which registers need to be set for operation</a:t>
            </a:r>
          </a:p>
          <a:p>
            <a:pPr eaLnBrk="1" hangingPunct="1"/>
            <a:r>
              <a:rPr lang="en-US" dirty="0"/>
              <a:t>Show what happens when communication errors occur</a:t>
            </a:r>
          </a:p>
        </p:txBody>
      </p:sp>
      <p:sp>
        <p:nvSpPr>
          <p:cNvPr id="18436" name="Rectangle 4"/>
          <p:cNvSpPr>
            <a:spLocks noChangeArrowheads="1"/>
          </p:cNvSpPr>
          <p:nvPr/>
        </p:nvSpPr>
        <p:spPr bwMode="auto">
          <a:xfrm>
            <a:off x="3048000" y="4648200"/>
            <a:ext cx="3657600" cy="1295400"/>
          </a:xfrm>
          <a:prstGeom prst="rect">
            <a:avLst/>
          </a:prstGeom>
          <a:solidFill>
            <a:srgbClr val="FFFF00"/>
          </a:solidFill>
          <a:ln w="25400">
            <a:solidFill>
              <a:schemeClr val="tx1"/>
            </a:solidFill>
            <a:miter lim="800000"/>
            <a:headEnd/>
            <a:tailEnd/>
          </a:ln>
        </p:spPr>
        <p:txBody>
          <a:bodyPr wrap="none"/>
          <a:lstStyle/>
          <a:p>
            <a:r>
              <a:rPr lang="en-US" dirty="0">
                <a:solidFill>
                  <a:schemeClr val="tx1"/>
                </a:solidFill>
              </a:rPr>
              <a:t>NOTE TO PRESENTERS:</a:t>
            </a:r>
          </a:p>
        </p:txBody>
      </p:sp>
      <p:sp>
        <p:nvSpPr>
          <p:cNvPr id="18437" name="Text Box 5"/>
          <p:cNvSpPr txBox="1">
            <a:spLocks noChangeArrowheads="1"/>
          </p:cNvSpPr>
          <p:nvPr/>
        </p:nvSpPr>
        <p:spPr bwMode="auto">
          <a:xfrm>
            <a:off x="3124200" y="5105400"/>
            <a:ext cx="3429000" cy="822325"/>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If you are creating a hands-on class you are REQUIRED to provide an “Objectives” slide for EACH LAB you intend on running when you submit your FIRST PASS SLIDES</a:t>
            </a:r>
          </a:p>
        </p:txBody>
      </p:sp>
    </p:spTree>
    <p:extLst>
      <p:ext uri="{BB962C8B-B14F-4D97-AF65-F5344CB8AC3E}">
        <p14:creationId xmlns:p14="http://schemas.microsoft.com/office/powerpoint/2010/main" val="2095347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Lab 1 Summary</a:t>
            </a:r>
          </a:p>
        </p:txBody>
      </p:sp>
      <p:sp>
        <p:nvSpPr>
          <p:cNvPr id="19459" name="Rectangle 3"/>
          <p:cNvSpPr>
            <a:spLocks noGrp="1" noChangeArrowheads="1"/>
          </p:cNvSpPr>
          <p:nvPr>
            <p:ph idx="1"/>
          </p:nvPr>
        </p:nvSpPr>
        <p:spPr/>
        <p:txBody>
          <a:bodyPr/>
          <a:lstStyle/>
          <a:p>
            <a:pPr eaLnBrk="1" hangingPunct="1"/>
            <a:r>
              <a:rPr lang="en-US" dirty="0"/>
              <a:t>There are 6 registers that control IrDA Communication</a:t>
            </a:r>
          </a:p>
          <a:p>
            <a:pPr eaLnBrk="1" hangingPunct="1"/>
            <a:r>
              <a:rPr lang="en-US" dirty="0"/>
              <a:t>Proper delay times must be observed</a:t>
            </a:r>
          </a:p>
          <a:p>
            <a:pPr eaLnBrk="1" hangingPunct="1"/>
            <a:r>
              <a:rPr lang="en-US" dirty="0"/>
              <a:t>Communication errors are handled by…</a:t>
            </a:r>
          </a:p>
        </p:txBody>
      </p:sp>
      <p:grpSp>
        <p:nvGrpSpPr>
          <p:cNvPr id="2" name="Group 4"/>
          <p:cNvGrpSpPr>
            <a:grpSpLocks/>
          </p:cNvGrpSpPr>
          <p:nvPr/>
        </p:nvGrpSpPr>
        <p:grpSpPr bwMode="auto">
          <a:xfrm>
            <a:off x="4800600" y="3124018"/>
            <a:ext cx="4114800" cy="3429181"/>
            <a:chOff x="3264" y="2380"/>
            <a:chExt cx="2304" cy="1844"/>
          </a:xfrm>
        </p:grpSpPr>
        <p:sp>
          <p:nvSpPr>
            <p:cNvPr id="19461" name="Rectangle 5"/>
            <p:cNvSpPr>
              <a:spLocks noChangeArrowheads="1"/>
            </p:cNvSpPr>
            <p:nvPr/>
          </p:nvSpPr>
          <p:spPr bwMode="auto">
            <a:xfrm>
              <a:off x="3264" y="2380"/>
              <a:ext cx="2304" cy="1844"/>
            </a:xfrm>
            <a:prstGeom prst="rect">
              <a:avLst/>
            </a:prstGeom>
            <a:solidFill>
              <a:srgbClr val="FFF869"/>
            </a:solidFill>
            <a:ln w="25400">
              <a:solidFill>
                <a:schemeClr val="tx1"/>
              </a:solidFill>
              <a:miter lim="800000"/>
              <a:headEnd/>
              <a:tailEnd/>
            </a:ln>
          </p:spPr>
          <p:txBody>
            <a:bodyPr wrap="none"/>
            <a:lstStyle/>
            <a:p>
              <a:r>
                <a:rPr lang="en-US" dirty="0">
                  <a:solidFill>
                    <a:schemeClr val="tx1"/>
                  </a:solidFill>
                </a:rPr>
                <a:t>Presenter Tip</a:t>
              </a:r>
            </a:p>
          </p:txBody>
        </p:sp>
        <p:sp>
          <p:nvSpPr>
            <p:cNvPr id="19462" name="Text Box 6"/>
            <p:cNvSpPr txBox="1">
              <a:spLocks noChangeArrowheads="1"/>
            </p:cNvSpPr>
            <p:nvPr/>
          </p:nvSpPr>
          <p:spPr bwMode="auto">
            <a:xfrm>
              <a:off x="3349" y="2585"/>
              <a:ext cx="2160" cy="1490"/>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Now you’re saying “Gimme a break - Why do I need a summary slide for a lab?”</a:t>
              </a:r>
            </a:p>
            <a:p>
              <a:pPr algn="l">
                <a:spcBef>
                  <a:spcPct val="50000"/>
                </a:spcBef>
              </a:pPr>
              <a:r>
                <a:rPr lang="en-US" sz="1200" dirty="0">
                  <a:solidFill>
                    <a:schemeClr val="tx1"/>
                  </a:solidFill>
                </a:rPr>
                <a:t>Good question – and here’s why:  You just spent 45 minutes flying through MPLAB menus, demo board jumpers, code snippets, linker scripts blah </a:t>
              </a:r>
              <a:r>
                <a:rPr lang="en-US" sz="1200" dirty="0" err="1">
                  <a:solidFill>
                    <a:schemeClr val="tx1"/>
                  </a:solidFill>
                </a:rPr>
                <a:t>blah</a:t>
              </a:r>
              <a:r>
                <a:rPr lang="en-US" sz="1200" dirty="0">
                  <a:solidFill>
                    <a:schemeClr val="tx1"/>
                  </a:solidFill>
                </a:rPr>
                <a:t> </a:t>
              </a:r>
              <a:r>
                <a:rPr lang="en-US" sz="1200" dirty="0" err="1">
                  <a:solidFill>
                    <a:schemeClr val="tx1"/>
                  </a:solidFill>
                </a:rPr>
                <a:t>blah</a:t>
              </a:r>
              <a:r>
                <a:rPr lang="en-US" sz="1200" dirty="0">
                  <a:solidFill>
                    <a:schemeClr val="tx1"/>
                  </a:solidFill>
                </a:rPr>
                <a:t>.  The relevance of all this to your main topic is blatantly obvious to you…but was it obvious to your audience?  Did they get the connection between the lab and your subject matter? Why not take 2 minutes and make SURE that they understood how the lab fits into the whole scheme of your presentation.  It is also the perfect place to ask for questions and get a little attendee interaction going.</a:t>
              </a:r>
            </a:p>
          </p:txBody>
        </p:sp>
      </p:grpSp>
    </p:spTree>
    <p:extLst>
      <p:ext uri="{BB962C8B-B14F-4D97-AF65-F5344CB8AC3E}">
        <p14:creationId xmlns:p14="http://schemas.microsoft.com/office/powerpoint/2010/main" val="3427872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Infrared Communication</a:t>
            </a:r>
          </a:p>
        </p:txBody>
      </p:sp>
      <p:sp>
        <p:nvSpPr>
          <p:cNvPr id="434182" name="Rectangle 6"/>
          <p:cNvSpPr>
            <a:spLocks noGrp="1" noChangeArrowheads="1"/>
          </p:cNvSpPr>
          <p:nvPr>
            <p:ph idx="1"/>
          </p:nvPr>
        </p:nvSpPr>
        <p:spPr/>
        <p:txBody>
          <a:bodyPr/>
          <a:lstStyle/>
          <a:p>
            <a:pPr eaLnBrk="1" hangingPunct="1"/>
            <a:r>
              <a:rPr lang="en-US"/>
              <a:t>Maximum radiance specified</a:t>
            </a:r>
          </a:p>
          <a:p>
            <a:pPr lvl="1" eaLnBrk="1" hangingPunct="1"/>
            <a:r>
              <a:rPr lang="en-US"/>
              <a:t>Can overwhelm the receiver</a:t>
            </a:r>
          </a:p>
          <a:p>
            <a:pPr lvl="1" eaLnBrk="1" hangingPunct="1"/>
            <a:r>
              <a:rPr lang="en-US"/>
              <a:t>Sweet spot typically 5cm-60cm</a:t>
            </a:r>
          </a:p>
          <a:p>
            <a:pPr eaLnBrk="1" hangingPunct="1"/>
            <a:r>
              <a:rPr lang="en-US"/>
              <a:t>Half duplex</a:t>
            </a:r>
          </a:p>
          <a:p>
            <a:pPr lvl="1" eaLnBrk="1" hangingPunct="1"/>
            <a:r>
              <a:rPr lang="en-US"/>
              <a:t>Receiver is blinded while transmitting</a:t>
            </a:r>
          </a:p>
        </p:txBody>
      </p:sp>
      <p:grpSp>
        <p:nvGrpSpPr>
          <p:cNvPr id="2" name="Group 3"/>
          <p:cNvGrpSpPr>
            <a:grpSpLocks/>
          </p:cNvGrpSpPr>
          <p:nvPr/>
        </p:nvGrpSpPr>
        <p:grpSpPr bwMode="auto">
          <a:xfrm>
            <a:off x="3276600" y="4724400"/>
            <a:ext cx="2667000" cy="1143000"/>
            <a:chOff x="1728" y="2736"/>
            <a:chExt cx="2064" cy="912"/>
          </a:xfrm>
        </p:grpSpPr>
        <p:sp>
          <p:nvSpPr>
            <p:cNvPr id="434180" name="AutoShape 4"/>
            <p:cNvSpPr>
              <a:spLocks noChangeArrowheads="1"/>
            </p:cNvSpPr>
            <p:nvPr/>
          </p:nvSpPr>
          <p:spPr bwMode="auto">
            <a:xfrm>
              <a:off x="1728" y="2736"/>
              <a:ext cx="2064" cy="912"/>
            </a:xfrm>
            <a:prstGeom prst="cloudCallout">
              <a:avLst>
                <a:gd name="adj1" fmla="val -27472"/>
                <a:gd name="adj2" fmla="val 101537"/>
              </a:avLst>
            </a:prstGeom>
            <a:solidFill>
              <a:srgbClr val="00CCFF"/>
            </a:solidFill>
            <a:ln w="25400">
              <a:solidFill>
                <a:schemeClr val="tx1"/>
              </a:solidFill>
              <a:round/>
              <a:headEnd/>
              <a:tailEnd/>
            </a:ln>
            <a:effectLst/>
          </p:spPr>
          <p:txBody>
            <a:bodyPr anchor="ctr"/>
            <a:lstStyle/>
            <a:p>
              <a:pPr>
                <a:defRPr/>
              </a:pPr>
              <a:endParaRPr lang="en-US" sz="1000">
                <a:solidFill>
                  <a:schemeClr val="tx1"/>
                </a:solidFill>
                <a:effectLst>
                  <a:outerShdw blurRad="38100" dist="38100" dir="2700000" algn="tl">
                    <a:srgbClr val="FFFFFF"/>
                  </a:outerShdw>
                </a:effectLst>
              </a:endParaRPr>
            </a:p>
          </p:txBody>
        </p:sp>
        <p:sp>
          <p:nvSpPr>
            <p:cNvPr id="434181" name="Text Box 5"/>
            <p:cNvSpPr txBox="1">
              <a:spLocks noChangeArrowheads="1"/>
            </p:cNvSpPr>
            <p:nvPr/>
          </p:nvSpPr>
          <p:spPr bwMode="auto">
            <a:xfrm>
              <a:off x="2208" y="2929"/>
              <a:ext cx="1151" cy="513"/>
            </a:xfrm>
            <a:prstGeom prst="rect">
              <a:avLst/>
            </a:prstGeom>
            <a:noFill/>
            <a:ln w="25400">
              <a:noFill/>
              <a:miter lim="800000"/>
              <a:headEnd/>
              <a:tailEnd/>
            </a:ln>
            <a:effectLst/>
          </p:spPr>
          <p:txBody>
            <a:bodyPr>
              <a:spAutoFit/>
            </a:bodyPr>
            <a:lstStyle/>
            <a:p>
              <a:pPr>
                <a:spcBef>
                  <a:spcPct val="50000"/>
                </a:spcBef>
                <a:defRPr/>
              </a:pPr>
              <a:r>
                <a:rPr lang="en-US" sz="3600">
                  <a:solidFill>
                    <a:schemeClr val="tx1"/>
                  </a:solidFill>
                  <a:effectLst>
                    <a:outerShdw blurRad="38100" dist="38100" dir="2700000" algn="tl">
                      <a:srgbClr val="C0C0C0"/>
                    </a:outerShdw>
                  </a:effectLst>
                </a:rPr>
                <a:t>Why?</a:t>
              </a:r>
            </a:p>
          </p:txBody>
        </p:sp>
      </p:grpSp>
      <p:grpSp>
        <p:nvGrpSpPr>
          <p:cNvPr id="3" name="Group 7"/>
          <p:cNvGrpSpPr>
            <a:grpSpLocks/>
          </p:cNvGrpSpPr>
          <p:nvPr/>
        </p:nvGrpSpPr>
        <p:grpSpPr bwMode="auto">
          <a:xfrm>
            <a:off x="5334000" y="2286000"/>
            <a:ext cx="3657600" cy="1462088"/>
            <a:chOff x="3360" y="1440"/>
            <a:chExt cx="2304" cy="921"/>
          </a:xfrm>
        </p:grpSpPr>
        <p:sp>
          <p:nvSpPr>
            <p:cNvPr id="20486" name="Rectangle 8"/>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0487" name="Text Box 9"/>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Keep your audience engaged! The bubble at the bottom of the slide forces your audience to ponder what you are talking about as well as giving you a place for a potential discussion among your attendees.</a:t>
              </a:r>
            </a:p>
          </p:txBody>
        </p:sp>
      </p:grpSp>
    </p:spTree>
    <p:extLst>
      <p:ext uri="{BB962C8B-B14F-4D97-AF65-F5344CB8AC3E}">
        <p14:creationId xmlns:p14="http://schemas.microsoft.com/office/powerpoint/2010/main" val="21527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18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34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Pop Quiz!</a:t>
            </a:r>
          </a:p>
        </p:txBody>
      </p:sp>
      <p:sp>
        <p:nvSpPr>
          <p:cNvPr id="21507" name="Rectangle 6"/>
          <p:cNvSpPr>
            <a:spLocks noGrp="1" noChangeArrowheads="1"/>
          </p:cNvSpPr>
          <p:nvPr>
            <p:ph idx="1"/>
          </p:nvPr>
        </p:nvSpPr>
        <p:spPr/>
        <p:txBody>
          <a:bodyPr/>
          <a:lstStyle/>
          <a:p>
            <a:pPr eaLnBrk="1" hangingPunct="1"/>
            <a:r>
              <a:rPr lang="en-US" dirty="0"/>
              <a:t>What is the max speed of the internal Oscillator?</a:t>
            </a:r>
          </a:p>
          <a:p>
            <a:pPr lvl="1" eaLnBrk="1" hangingPunct="1"/>
            <a:r>
              <a:rPr lang="en-US" dirty="0"/>
              <a:t>Slow as molasses</a:t>
            </a:r>
          </a:p>
          <a:p>
            <a:pPr lvl="1" eaLnBrk="1" hangingPunct="1"/>
            <a:r>
              <a:rPr lang="en-US" dirty="0"/>
              <a:t>32 KHz</a:t>
            </a:r>
          </a:p>
          <a:p>
            <a:pPr lvl="1" eaLnBrk="1" hangingPunct="1"/>
            <a:r>
              <a:rPr lang="en-US" dirty="0"/>
              <a:t>8 MHz</a:t>
            </a:r>
          </a:p>
          <a:p>
            <a:pPr lvl="1" eaLnBrk="1" hangingPunct="1"/>
            <a:r>
              <a:rPr lang="en-US" dirty="0"/>
              <a:t>16 MHz</a:t>
            </a:r>
          </a:p>
        </p:txBody>
      </p:sp>
      <p:grpSp>
        <p:nvGrpSpPr>
          <p:cNvPr id="2" name="Group 7"/>
          <p:cNvGrpSpPr>
            <a:grpSpLocks/>
          </p:cNvGrpSpPr>
          <p:nvPr/>
        </p:nvGrpSpPr>
        <p:grpSpPr bwMode="auto">
          <a:xfrm>
            <a:off x="5257800" y="3505200"/>
            <a:ext cx="3581400" cy="2133600"/>
            <a:chOff x="3360" y="1440"/>
            <a:chExt cx="2304" cy="1344"/>
          </a:xfrm>
        </p:grpSpPr>
        <p:sp>
          <p:nvSpPr>
            <p:cNvPr id="21509" name="Rectangle 8"/>
            <p:cNvSpPr>
              <a:spLocks noChangeArrowheads="1"/>
            </p:cNvSpPr>
            <p:nvPr/>
          </p:nvSpPr>
          <p:spPr bwMode="auto">
            <a:xfrm>
              <a:off x="3360" y="1440"/>
              <a:ext cx="2304" cy="1344"/>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1510" name="Text Box 9"/>
            <p:cNvSpPr txBox="1">
              <a:spLocks noChangeArrowheads="1"/>
            </p:cNvSpPr>
            <p:nvPr/>
          </p:nvSpPr>
          <p:spPr bwMode="auto">
            <a:xfrm>
              <a:off x="3408" y="1728"/>
              <a:ext cx="2160" cy="931"/>
            </a:xfrm>
            <a:prstGeom prst="rect">
              <a:avLst/>
            </a:prstGeom>
            <a:noFill/>
            <a:ln w="25400">
              <a:noFill/>
              <a:miter lim="800000"/>
              <a:headEnd/>
              <a:tailEnd/>
            </a:ln>
          </p:spPr>
          <p:txBody>
            <a:bodyPr>
              <a:spAutoFit/>
            </a:bodyPr>
            <a:lstStyle/>
            <a:p>
              <a:pPr algn="l">
                <a:spcBef>
                  <a:spcPct val="50000"/>
                </a:spcBef>
              </a:pPr>
              <a:r>
                <a:rPr lang="en-US" sz="1200" dirty="0">
                  <a:solidFill>
                    <a:schemeClr val="tx1"/>
                  </a:solidFill>
                </a:rPr>
                <a:t>Have some fun with your attendees and keep them engaged at the same time! </a:t>
              </a:r>
            </a:p>
            <a:p>
              <a:pPr algn="l">
                <a:spcBef>
                  <a:spcPct val="50000"/>
                </a:spcBef>
              </a:pPr>
              <a:r>
                <a:rPr lang="en-US" sz="1200" dirty="0">
                  <a:solidFill>
                    <a:schemeClr val="tx1"/>
                  </a:solidFill>
                </a:rPr>
                <a:t>A humorous quiz is a great way to lighten things up but at the same time pound some important facts into their tired, jet lagged heads.  You can even give out small prizes for good answers.  </a:t>
              </a:r>
            </a:p>
          </p:txBody>
        </p:sp>
      </p:grpSp>
    </p:spTree>
    <p:extLst>
      <p:ext uri="{BB962C8B-B14F-4D97-AF65-F5344CB8AC3E}">
        <p14:creationId xmlns:p14="http://schemas.microsoft.com/office/powerpoint/2010/main" val="3704963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Sample Summary</a:t>
            </a:r>
          </a:p>
        </p:txBody>
      </p:sp>
      <p:sp>
        <p:nvSpPr>
          <p:cNvPr id="22531" name="Rectangle 3"/>
          <p:cNvSpPr>
            <a:spLocks noGrp="1" noChangeArrowheads="1"/>
          </p:cNvSpPr>
          <p:nvPr>
            <p:ph idx="1"/>
          </p:nvPr>
        </p:nvSpPr>
        <p:spPr/>
        <p:txBody>
          <a:bodyPr/>
          <a:lstStyle/>
          <a:p>
            <a:pPr marL="0" indent="0" eaLnBrk="1" hangingPunct="1">
              <a:buNone/>
            </a:pPr>
            <a:r>
              <a:rPr lang="en-US" dirty="0"/>
              <a:t>Today we covered:</a:t>
            </a:r>
          </a:p>
          <a:p>
            <a:r>
              <a:rPr lang="en-US" dirty="0"/>
              <a:t>interpreting fundamentals of infrared communication</a:t>
            </a:r>
          </a:p>
          <a:p>
            <a:r>
              <a:rPr lang="en-US" dirty="0"/>
              <a:t>Choosing IrDA</a:t>
            </a:r>
            <a:r>
              <a:rPr lang="en-US" baseline="30000" dirty="0"/>
              <a:t>®</a:t>
            </a:r>
            <a:r>
              <a:rPr lang="en-US" dirty="0"/>
              <a:t> for your application</a:t>
            </a:r>
          </a:p>
          <a:p>
            <a:r>
              <a:rPr lang="en-US" dirty="0"/>
              <a:t>Using Microchip’s IrDA standard stack libraries in your own project</a:t>
            </a:r>
          </a:p>
        </p:txBody>
      </p:sp>
      <p:grpSp>
        <p:nvGrpSpPr>
          <p:cNvPr id="2" name="Group 4"/>
          <p:cNvGrpSpPr>
            <a:grpSpLocks/>
          </p:cNvGrpSpPr>
          <p:nvPr/>
        </p:nvGrpSpPr>
        <p:grpSpPr bwMode="auto">
          <a:xfrm>
            <a:off x="3581400" y="5105400"/>
            <a:ext cx="3657600" cy="1462088"/>
            <a:chOff x="3360" y="1440"/>
            <a:chExt cx="2304" cy="921"/>
          </a:xfrm>
        </p:grpSpPr>
        <p:sp>
          <p:nvSpPr>
            <p:cNvPr id="22533"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2534" name="Text Box 6"/>
            <p:cNvSpPr txBox="1">
              <a:spLocks noChangeArrowheads="1"/>
            </p:cNvSpPr>
            <p:nvPr/>
          </p:nvSpPr>
          <p:spPr bwMode="auto">
            <a:xfrm>
              <a:off x="3408" y="1728"/>
              <a:ext cx="2160" cy="633"/>
            </a:xfrm>
            <a:prstGeom prst="rect">
              <a:avLst/>
            </a:prstGeom>
            <a:noFill/>
            <a:ln w="25400">
              <a:noFill/>
              <a:miter lim="800000"/>
              <a:headEnd/>
              <a:tailEnd/>
            </a:ln>
          </p:spPr>
          <p:txBody>
            <a:bodyPr>
              <a:spAutoFit/>
            </a:bodyPr>
            <a:lstStyle/>
            <a:p>
              <a:pPr algn="l">
                <a:spcBef>
                  <a:spcPct val="50000"/>
                </a:spcBef>
              </a:pPr>
              <a:r>
                <a:rPr lang="en-US" sz="1200">
                  <a:solidFill>
                    <a:schemeClr val="tx1"/>
                  </a:solidFill>
                </a:rPr>
                <a:t>ALWAYS include a summary in your presentation.  It is your last chance to bring together all the pieces that were discussed and make sure that your audience got the main points that you wanted to get across.</a:t>
              </a:r>
            </a:p>
          </p:txBody>
        </p:sp>
      </p:grpSp>
    </p:spTree>
    <p:extLst>
      <p:ext uri="{BB962C8B-B14F-4D97-AF65-F5344CB8AC3E}">
        <p14:creationId xmlns:p14="http://schemas.microsoft.com/office/powerpoint/2010/main" val="2096648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Additional Resources</a:t>
            </a:r>
          </a:p>
        </p:txBody>
      </p:sp>
      <p:sp>
        <p:nvSpPr>
          <p:cNvPr id="23555" name="Rectangle 3"/>
          <p:cNvSpPr>
            <a:spLocks noGrp="1" noChangeArrowheads="1"/>
          </p:cNvSpPr>
          <p:nvPr>
            <p:ph idx="1"/>
          </p:nvPr>
        </p:nvSpPr>
        <p:spPr/>
        <p:txBody>
          <a:bodyPr/>
          <a:lstStyle/>
          <a:p>
            <a:pPr eaLnBrk="1" hangingPunct="1"/>
            <a:r>
              <a:rPr lang="en-US"/>
              <a:t>Books</a:t>
            </a:r>
          </a:p>
          <a:p>
            <a:pPr eaLnBrk="1" hangingPunct="1"/>
            <a:r>
              <a:rPr lang="en-US"/>
              <a:t>Weblinks</a:t>
            </a:r>
          </a:p>
          <a:p>
            <a:pPr eaLnBrk="1" hangingPunct="1"/>
            <a:r>
              <a:rPr lang="en-US"/>
              <a:t>App notes</a:t>
            </a:r>
          </a:p>
          <a:p>
            <a:pPr eaLnBrk="1" hangingPunct="1"/>
            <a:r>
              <a:rPr lang="en-US"/>
              <a:t>Magazines</a:t>
            </a:r>
          </a:p>
          <a:p>
            <a:pPr eaLnBrk="1" hangingPunct="1">
              <a:buFont typeface="Monotype Sorts" pitchFamily="2" charset="2"/>
              <a:buNone/>
            </a:pPr>
            <a:endParaRPr lang="en-US"/>
          </a:p>
        </p:txBody>
      </p:sp>
      <p:grpSp>
        <p:nvGrpSpPr>
          <p:cNvPr id="2" name="Group 4"/>
          <p:cNvGrpSpPr>
            <a:grpSpLocks/>
          </p:cNvGrpSpPr>
          <p:nvPr/>
        </p:nvGrpSpPr>
        <p:grpSpPr bwMode="auto">
          <a:xfrm>
            <a:off x="4343400" y="2971800"/>
            <a:ext cx="3657600" cy="1878013"/>
            <a:chOff x="3360" y="1440"/>
            <a:chExt cx="2304" cy="912"/>
          </a:xfrm>
        </p:grpSpPr>
        <p:sp>
          <p:nvSpPr>
            <p:cNvPr id="23557" name="Rectangle 5"/>
            <p:cNvSpPr>
              <a:spLocks noChangeArrowheads="1"/>
            </p:cNvSpPr>
            <p:nvPr/>
          </p:nvSpPr>
          <p:spPr bwMode="auto">
            <a:xfrm>
              <a:off x="3360" y="1440"/>
              <a:ext cx="2304" cy="912"/>
            </a:xfrm>
            <a:prstGeom prst="rect">
              <a:avLst/>
            </a:prstGeom>
            <a:solidFill>
              <a:srgbClr val="FFF869"/>
            </a:solidFill>
            <a:ln w="25400">
              <a:solidFill>
                <a:schemeClr val="tx1"/>
              </a:solidFill>
              <a:miter lim="800000"/>
              <a:headEnd/>
              <a:tailEnd/>
            </a:ln>
          </p:spPr>
          <p:txBody>
            <a:bodyPr wrap="none"/>
            <a:lstStyle/>
            <a:p>
              <a:r>
                <a:rPr lang="en-US">
                  <a:solidFill>
                    <a:schemeClr val="tx1"/>
                  </a:solidFill>
                </a:rPr>
                <a:t>Presenter Tip</a:t>
              </a:r>
            </a:p>
          </p:txBody>
        </p:sp>
        <p:sp>
          <p:nvSpPr>
            <p:cNvPr id="23558" name="Text Box 6"/>
            <p:cNvSpPr txBox="1">
              <a:spLocks noChangeArrowheads="1"/>
            </p:cNvSpPr>
            <p:nvPr/>
          </p:nvSpPr>
          <p:spPr bwMode="auto">
            <a:xfrm>
              <a:off x="3408" y="1728"/>
              <a:ext cx="2160" cy="583"/>
            </a:xfrm>
            <a:prstGeom prst="rect">
              <a:avLst/>
            </a:prstGeom>
            <a:noFill/>
            <a:ln w="25400">
              <a:noFill/>
              <a:miter lim="800000"/>
              <a:headEnd/>
              <a:tailEnd/>
            </a:ln>
          </p:spPr>
          <p:txBody>
            <a:bodyPr>
              <a:spAutoFit/>
            </a:bodyPr>
            <a:lstStyle/>
            <a:p>
              <a:pPr algn="l">
                <a:spcBef>
                  <a:spcPct val="50000"/>
                </a:spcBef>
              </a:pPr>
              <a:r>
                <a:rPr lang="en-US" sz="1200" b="0" dirty="0">
                  <a:solidFill>
                    <a:schemeClr val="tx1"/>
                  </a:solidFill>
                </a:rPr>
                <a:t>Most likely, your class covered only portions of the information necessary to truly understand your topic. For that reason, provide a slide or slides that lists some places where your audience can go if they want to learn more on your topic.</a:t>
              </a:r>
            </a:p>
          </p:txBody>
        </p:sp>
      </p:grpSp>
    </p:spTree>
    <p:extLst>
      <p:ext uri="{BB962C8B-B14F-4D97-AF65-F5344CB8AC3E}">
        <p14:creationId xmlns:p14="http://schemas.microsoft.com/office/powerpoint/2010/main" val="1926171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Dev Tools For This Class</a:t>
            </a:r>
          </a:p>
        </p:txBody>
      </p:sp>
      <p:sp>
        <p:nvSpPr>
          <p:cNvPr id="24579" name="Content Placeholder 2"/>
          <p:cNvSpPr>
            <a:spLocks noGrp="1"/>
          </p:cNvSpPr>
          <p:nvPr>
            <p:ph idx="1"/>
          </p:nvPr>
        </p:nvSpPr>
        <p:spPr/>
        <p:txBody>
          <a:bodyPr/>
          <a:lstStyle/>
          <a:p>
            <a:r>
              <a:rPr lang="en-US" sz="3200" dirty="0"/>
              <a:t>Enter item number and short title for each Dev Tool used in your class</a:t>
            </a:r>
          </a:p>
          <a:p>
            <a:r>
              <a:rPr lang="en-US" sz="3200" dirty="0"/>
              <a:t>DM240001 Explorer 16 board</a:t>
            </a:r>
          </a:p>
          <a:p>
            <a:r>
              <a:rPr lang="en-US" sz="3200" dirty="0"/>
              <a:t>DM999999 PICtail board for xyz</a:t>
            </a:r>
          </a:p>
          <a:p>
            <a:r>
              <a:rPr lang="en-US" sz="3200" dirty="0"/>
              <a:t>DM767224 Audio PICtail board</a:t>
            </a:r>
          </a:p>
          <a:p>
            <a:endParaRPr lang="en-US" sz="3200" dirty="0"/>
          </a:p>
        </p:txBody>
      </p:sp>
      <p:sp>
        <p:nvSpPr>
          <p:cNvPr id="24581" name="Rectangle 5"/>
          <p:cNvSpPr>
            <a:spLocks noChangeArrowheads="1"/>
          </p:cNvSpPr>
          <p:nvPr/>
        </p:nvSpPr>
        <p:spPr bwMode="auto">
          <a:xfrm>
            <a:off x="4800600" y="4267200"/>
            <a:ext cx="4038600" cy="2277547"/>
          </a:xfrm>
          <a:prstGeom prst="rect">
            <a:avLst/>
          </a:prstGeom>
          <a:solidFill>
            <a:srgbClr val="FFF869"/>
          </a:solidFill>
          <a:ln w="25400">
            <a:solidFill>
              <a:schemeClr val="tx1"/>
            </a:solidFill>
            <a:miter lim="800000"/>
            <a:headEnd/>
            <a:tailEnd/>
          </a:ln>
        </p:spPr>
        <p:txBody>
          <a:bodyPr wrap="square">
            <a:spAutoFit/>
          </a:bodyPr>
          <a:lstStyle/>
          <a:p>
            <a:r>
              <a:rPr lang="en-US" dirty="0">
                <a:solidFill>
                  <a:schemeClr val="tx1"/>
                </a:solidFill>
              </a:rPr>
              <a:t>This slide is Mandatory for</a:t>
            </a:r>
          </a:p>
          <a:p>
            <a:r>
              <a:rPr lang="en-US" dirty="0">
                <a:solidFill>
                  <a:schemeClr val="tx1"/>
                </a:solidFill>
              </a:rPr>
              <a:t>Hands-on Classes!</a:t>
            </a:r>
            <a:br>
              <a:rPr lang="en-US" dirty="0">
                <a:solidFill>
                  <a:schemeClr val="tx1"/>
                </a:solidFill>
              </a:rPr>
            </a:br>
            <a:endParaRPr lang="en-US" dirty="0">
              <a:solidFill>
                <a:schemeClr val="tx1"/>
              </a:solidFill>
            </a:endParaRPr>
          </a:p>
          <a:p>
            <a:r>
              <a:rPr lang="en-US" sz="1400" dirty="0">
                <a:solidFill>
                  <a:schemeClr val="tx1"/>
                </a:solidFill>
              </a:rPr>
              <a:t>Please list all dev tools you used in your class so attendees can take this slide to the Dev Tools Store and purchase everything they need to duplicate what was done in the classroom.</a:t>
            </a:r>
          </a:p>
          <a:p>
            <a:endParaRPr lang="en-US" dirty="0">
              <a:solidFill>
                <a:schemeClr val="tx1"/>
              </a:solidFill>
            </a:endParaRPr>
          </a:p>
        </p:txBody>
      </p:sp>
    </p:spTree>
    <p:extLst>
      <p:ext uri="{BB962C8B-B14F-4D97-AF65-F5344CB8AC3E}">
        <p14:creationId xmlns:p14="http://schemas.microsoft.com/office/powerpoint/2010/main" val="2991977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3.xml><?xml version="1.0" encoding="utf-8"?>
<ds:datastoreItem xmlns:ds="http://schemas.openxmlformats.org/officeDocument/2006/customXml" ds:itemID="{641450F6-7C18-4067-99B7-C4201AD94476}">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a794988b-4f4b-4ca0-a64b-d24ede502f7e"/>
    <ds:schemaRef ds:uri="http://schemas.microsoft.com/office/2006/documentManagement/types"/>
    <ds:schemaRef ds:uri="2b201936-efef-465e-bf87-1d8b42cea17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906</TotalTime>
  <Words>8170</Words>
  <Application>Microsoft Office PowerPoint</Application>
  <PresentationFormat>On-screen Show (4:3)</PresentationFormat>
  <Paragraphs>1295</Paragraphs>
  <Slides>96</Slides>
  <Notes>42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3" baseType="lpstr">
      <vt:lpstr>Arial</vt:lpstr>
      <vt:lpstr>Calibri</vt:lpstr>
      <vt:lpstr>Consolas</vt:lpstr>
      <vt:lpstr>Monotype Sorts</vt:lpstr>
      <vt:lpstr>Wingdings</vt:lpstr>
      <vt:lpstr>1_Master2013</vt:lpstr>
      <vt:lpstr>Photo Editor Photo</vt:lpstr>
      <vt:lpstr>22075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LAB 2</vt:lpstr>
      <vt:lpstr>LAB 2- TASK 1</vt:lpstr>
      <vt:lpstr>LAB2 –TASK1</vt:lpstr>
      <vt:lpstr>LAB 2 –Task 1</vt:lpstr>
      <vt:lpstr>LAB 2 – MPFS Generator</vt:lpstr>
      <vt:lpstr>LAB 2-TASK 2 </vt:lpstr>
      <vt:lpstr>LAB 2 – Task 2</vt:lpstr>
      <vt:lpstr>Questions?</vt:lpstr>
      <vt:lpstr>PowerPoint Presentation</vt:lpstr>
      <vt:lpstr>LEGAL NOTICE</vt:lpstr>
      <vt:lpstr>Common trademarks and usage examples for your presentation</vt:lpstr>
      <vt:lpstr>Sample Bullet Slide</vt:lpstr>
      <vt:lpstr>Sample Bullet Slide</vt:lpstr>
      <vt:lpstr>Sample Slide with 2 Columns</vt:lpstr>
      <vt:lpstr>Sample slide with text column and image</vt:lpstr>
      <vt:lpstr>This is a sample  transition slide</vt:lpstr>
      <vt:lpstr>You can also use the  Title Slide as a transition slide</vt:lpstr>
      <vt:lpstr>Sample Agenda</vt:lpstr>
      <vt:lpstr>Why is Power Factor Important?</vt:lpstr>
      <vt:lpstr>Control Registers</vt:lpstr>
      <vt:lpstr>Make lines easy to see</vt:lpstr>
      <vt:lpstr>Lab 1: Getting Started </vt:lpstr>
      <vt:lpstr>Lab 1 Objectives</vt:lpstr>
      <vt:lpstr>Lab 1 Summary</vt:lpstr>
      <vt:lpstr>Infrared Communication</vt:lpstr>
      <vt:lpstr>Pop Quiz!</vt:lpstr>
      <vt:lpstr>Sample Summary</vt:lpstr>
      <vt:lpstr>Additional Resources</vt:lpstr>
      <vt:lpstr>Dev Tools For This Class</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Raji Shanmugasundaram - C20616</cp:lastModifiedBy>
  <cp:revision>650</cp:revision>
  <dcterms:created xsi:type="dcterms:W3CDTF">2010-01-04T21:05:06Z</dcterms:created>
  <dcterms:modified xsi:type="dcterms:W3CDTF">2019-06-09T14:11:59Z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